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2"/>
  </p:notesMasterIdLst>
  <p:sldIdLst>
    <p:sldId id="256" r:id="rId2"/>
    <p:sldId id="272" r:id="rId3"/>
    <p:sldId id="269" r:id="rId4"/>
    <p:sldId id="270" r:id="rId5"/>
    <p:sldId id="273" r:id="rId6"/>
    <p:sldId id="276" r:id="rId7"/>
    <p:sldId id="271" r:id="rId8"/>
    <p:sldId id="262" r:id="rId9"/>
    <p:sldId id="263" r:id="rId10"/>
    <p:sldId id="268" r:id="rId11"/>
    <p:sldId id="277" r:id="rId12"/>
    <p:sldId id="265" r:id="rId13"/>
    <p:sldId id="278" r:id="rId14"/>
    <p:sldId id="285" r:id="rId15"/>
    <p:sldId id="284" r:id="rId16"/>
    <p:sldId id="283" r:id="rId17"/>
    <p:sldId id="291" r:id="rId18"/>
    <p:sldId id="290" r:id="rId19"/>
    <p:sldId id="292" r:id="rId20"/>
    <p:sldId id="279" r:id="rId21"/>
    <p:sldId id="328" r:id="rId22"/>
    <p:sldId id="287" r:id="rId23"/>
    <p:sldId id="281" r:id="rId24"/>
    <p:sldId id="282" r:id="rId25"/>
    <p:sldId id="286" r:id="rId26"/>
    <p:sldId id="289" r:id="rId27"/>
    <p:sldId id="280" r:id="rId28"/>
    <p:sldId id="313" r:id="rId29"/>
    <p:sldId id="296" r:id="rId30"/>
    <p:sldId id="298" r:id="rId31"/>
    <p:sldId id="297" r:id="rId32"/>
    <p:sldId id="327" r:id="rId33"/>
    <p:sldId id="306" r:id="rId34"/>
    <p:sldId id="304" r:id="rId35"/>
    <p:sldId id="317" r:id="rId36"/>
    <p:sldId id="318" r:id="rId37"/>
    <p:sldId id="326" r:id="rId38"/>
    <p:sldId id="321" r:id="rId39"/>
    <p:sldId id="319" r:id="rId40"/>
    <p:sldId id="324" r:id="rId41"/>
    <p:sldId id="322" r:id="rId42"/>
    <p:sldId id="323" r:id="rId43"/>
    <p:sldId id="314" r:id="rId44"/>
    <p:sldId id="307" r:id="rId45"/>
    <p:sldId id="308" r:id="rId46"/>
    <p:sldId id="311" r:id="rId47"/>
    <p:sldId id="312" r:id="rId48"/>
    <p:sldId id="310" r:id="rId49"/>
    <p:sldId id="309" r:id="rId50"/>
    <p:sldId id="329" r:id="rId51"/>
    <p:sldId id="316" r:id="rId52"/>
    <p:sldId id="315" r:id="rId53"/>
    <p:sldId id="266" r:id="rId54"/>
    <p:sldId id="335" r:id="rId55"/>
    <p:sldId id="338" r:id="rId56"/>
    <p:sldId id="337" r:id="rId57"/>
    <p:sldId id="339" r:id="rId58"/>
    <p:sldId id="340" r:id="rId59"/>
    <p:sldId id="341" r:id="rId60"/>
    <p:sldId id="342" r:id="rId61"/>
    <p:sldId id="334" r:id="rId62"/>
    <p:sldId id="333" r:id="rId63"/>
    <p:sldId id="330" r:id="rId64"/>
    <p:sldId id="331" r:id="rId65"/>
    <p:sldId id="332" r:id="rId66"/>
    <p:sldId id="336" r:id="rId67"/>
    <p:sldId id="356" r:id="rId68"/>
    <p:sldId id="343" r:id="rId69"/>
    <p:sldId id="344" r:id="rId70"/>
    <p:sldId id="345" r:id="rId71"/>
    <p:sldId id="346" r:id="rId72"/>
    <p:sldId id="347" r:id="rId73"/>
    <p:sldId id="348" r:id="rId74"/>
    <p:sldId id="350" r:id="rId75"/>
    <p:sldId id="352" r:id="rId76"/>
    <p:sldId id="353" r:id="rId77"/>
    <p:sldId id="349" r:id="rId78"/>
    <p:sldId id="371" r:id="rId79"/>
    <p:sldId id="354" r:id="rId80"/>
    <p:sldId id="355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4" r:id="rId89"/>
    <p:sldId id="365" r:id="rId90"/>
    <p:sldId id="366" r:id="rId91"/>
    <p:sldId id="372" r:id="rId92"/>
    <p:sldId id="373" r:id="rId93"/>
    <p:sldId id="384" r:id="rId94"/>
    <p:sldId id="367" r:id="rId95"/>
    <p:sldId id="370" r:id="rId96"/>
    <p:sldId id="369" r:id="rId97"/>
    <p:sldId id="375" r:id="rId98"/>
    <p:sldId id="376" r:id="rId99"/>
    <p:sldId id="374" r:id="rId100"/>
    <p:sldId id="377" r:id="rId101"/>
    <p:sldId id="392" r:id="rId102"/>
    <p:sldId id="378" r:id="rId103"/>
    <p:sldId id="379" r:id="rId104"/>
    <p:sldId id="380" r:id="rId105"/>
    <p:sldId id="381" r:id="rId106"/>
    <p:sldId id="382" r:id="rId107"/>
    <p:sldId id="387" r:id="rId108"/>
    <p:sldId id="386" r:id="rId109"/>
    <p:sldId id="390" r:id="rId110"/>
    <p:sldId id="388" r:id="rId111"/>
    <p:sldId id="389" r:id="rId112"/>
    <p:sldId id="393" r:id="rId113"/>
    <p:sldId id="399" r:id="rId114"/>
    <p:sldId id="391" r:id="rId115"/>
    <p:sldId id="398" r:id="rId116"/>
    <p:sldId id="397" r:id="rId117"/>
    <p:sldId id="394" r:id="rId118"/>
    <p:sldId id="395" r:id="rId119"/>
    <p:sldId id="396" r:id="rId120"/>
    <p:sldId id="259" r:id="rId121"/>
    <p:sldId id="305" r:id="rId122"/>
    <p:sldId id="385" r:id="rId123"/>
    <p:sldId id="293" r:id="rId124"/>
    <p:sldId id="294" r:id="rId125"/>
    <p:sldId id="295" r:id="rId126"/>
    <p:sldId id="300" r:id="rId127"/>
    <p:sldId id="301" r:id="rId128"/>
    <p:sldId id="303" r:id="rId129"/>
    <p:sldId id="299" r:id="rId130"/>
    <p:sldId id="302" r:id="rId13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7" autoAdjust="0"/>
    <p:restoredTop sz="96513" autoAdjust="0"/>
  </p:normalViewPr>
  <p:slideViewPr>
    <p:cSldViewPr snapToGrid="0">
      <p:cViewPr varScale="1">
        <p:scale>
          <a:sx n="118" d="100"/>
          <a:sy n="118" d="100"/>
        </p:scale>
        <p:origin x="144" y="84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4DCB2-4D73-4844-963E-FA14E918A90E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5E51C-0EC7-4F11-9501-FF8FCD2D5207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E9F7-9D7E-4074-9FF6-974BC4341C2E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E0DD-144B-4CF4-BEB1-791873A05BAF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1A32-97B0-4178-8F1E-9E8C12552D2E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7750-16BD-4885-8AD4-595A9B8342E1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56338-CABD-407C-A9DA-E6B2DB49071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D4A2C-8B54-47C8-B52B-CF3FAA790011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04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A4AA-9413-42DA-8183-3C03DBCD2683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B192-51CA-48B7-9A58-042349102269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37936-8616-42DD-B933-8D471D443D11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363679-6E44-4C51-AB5F-8D91C8EEC130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6" r:id="rId6"/>
    <p:sldLayoutId id="2147483677" r:id="rId7"/>
    <p:sldLayoutId id="2147483664" r:id="rId8"/>
    <p:sldLayoutId id="2147483673" r:id="rId9"/>
    <p:sldLayoutId id="2147483665" r:id="rId10"/>
    <p:sldLayoutId id="2147483666" r:id="rId11"/>
    <p:sldLayoutId id="2147483667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rive.google.com/open?id=1O2bKwpNTc2eWoOSoeX77xKAvIwLJTGCa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gentschaptelecom.nl/binaries/agentschap-telecom/documenten/rapporten/2017/december/6/rapport-research-into-the-radio-interference-risks-of-drones/Research_into_radio_interference_risks_of_drones.pdf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mmer-store.com/drones-frequencies.html" TargetMode="External"/><Relationship Id="rId2" Type="http://schemas.openxmlformats.org/officeDocument/2006/relationships/hyperlink" Target="https://www.rotordronepro.com/drone-flying-erratically-caus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gentschaptelecom.nl/binaries/agentschap-telecom/documenten/rapporten/2017/december/6/rapport-research-into-the-radio-interference-risks-of-drones/Research_into_radio_interference_risks_of_drones.pdf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6.png"/><Relationship Id="rId1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5.jpe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e9e24871n0?start=2&amp;feature=oembe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atYkNvv1gY?start=6&amp;feature=oembed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www.youtube.com/watch?v=eYF_QVdS3yY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0R_Nrw9DM?feature=oembed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e.iitm.ac.in/~ee11b038/docs/co-ordinate%20systems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JXg5BEmc4?feature=oembed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gi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드론 자율 비행 이론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한세대학교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일반대학원 </a:t>
            </a:r>
            <a:r>
              <a:rPr lang="en-US" altLang="ko-KR" dirty="0"/>
              <a:t>IT </a:t>
            </a:r>
            <a:r>
              <a:rPr lang="ko-KR" altLang="en-US" dirty="0"/>
              <a:t>융합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비행을 위한 이론적 기초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3899200" cy="4921692"/>
          </a:xfrm>
        </p:spPr>
        <p:txBody>
          <a:bodyPr/>
          <a:lstStyle/>
          <a:p>
            <a:r>
              <a:rPr lang="ko-KR" altLang="en-US" dirty="0"/>
              <a:t>드론 수학</a:t>
            </a:r>
            <a:endParaRPr lang="en-US" altLang="ko-KR" dirty="0"/>
          </a:p>
          <a:p>
            <a:r>
              <a:rPr lang="ko-KR" altLang="en-US" dirty="0"/>
              <a:t>드론 물리학</a:t>
            </a:r>
            <a:endParaRPr lang="en-US" altLang="ko-KR" dirty="0"/>
          </a:p>
          <a:p>
            <a:pPr lvl="1"/>
            <a:r>
              <a:rPr lang="ko-KR" altLang="en-US" dirty="0"/>
              <a:t>고전 역학</a:t>
            </a:r>
            <a:endParaRPr lang="en-US" altLang="ko-KR" dirty="0"/>
          </a:p>
          <a:p>
            <a:pPr lvl="1"/>
            <a:r>
              <a:rPr lang="ko-KR" altLang="en-US" dirty="0"/>
              <a:t>전자 기학</a:t>
            </a:r>
            <a:endParaRPr lang="en-US" altLang="ko-KR" dirty="0"/>
          </a:p>
          <a:p>
            <a:r>
              <a:rPr lang="ko-KR" altLang="en-US" dirty="0"/>
              <a:t>드론 항공 역학</a:t>
            </a:r>
            <a:endParaRPr lang="en-US" altLang="ko-KR" dirty="0"/>
          </a:p>
          <a:p>
            <a:pPr lvl="1"/>
            <a:r>
              <a:rPr lang="ko-KR" altLang="en-US" dirty="0"/>
              <a:t>유체 역학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43DD7-BA13-48E0-B846-2C4885A5181E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53" y="1383243"/>
            <a:ext cx="4278737" cy="193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83369-38ED-4341-A670-EFE82D46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11" y="3716117"/>
            <a:ext cx="3899200" cy="24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087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4499-9F44-4FDA-81DA-D2E46FEFDF4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en-US" dirty="0"/>
              <a:t>Forces on a copter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B53E6-329C-4173-B273-2C19C2A14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25867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i="1" dirty="0"/>
              <a:t>T</a:t>
            </a:r>
            <a:r>
              <a:rPr lang="ko-KR" altLang="en-US" dirty="0"/>
              <a:t>와 </a:t>
            </a:r>
            <a:r>
              <a:rPr lang="en-US" altLang="ko-KR" i="1" dirty="0"/>
              <a:t>G</a:t>
            </a:r>
            <a:r>
              <a:rPr lang="ko-KR" altLang="en-US" dirty="0"/>
              <a:t>로 부터 추진력 </a:t>
            </a:r>
            <a:r>
              <a:rPr lang="en-US" altLang="ko-KR" i="1" dirty="0">
                <a:solidFill>
                  <a:srgbClr val="00B050"/>
                </a:solidFill>
              </a:rPr>
              <a:t>F</a:t>
            </a:r>
            <a:r>
              <a:rPr lang="en-US" altLang="ko-KR" i="1" baseline="-25000" dirty="0"/>
              <a:t> </a:t>
            </a:r>
            <a:r>
              <a:rPr lang="ko-KR" altLang="en-US" dirty="0"/>
              <a:t>를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1CE1E-015C-4870-931D-F29A31C88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9D7A7-AC8A-46AF-8609-68410DF23C56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12F03-442E-4123-9522-DE953F6A4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095FE-435D-4755-A80C-576DFA3D4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F28D1-F831-482A-B394-EA86C89A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891" y="2290144"/>
            <a:ext cx="4420217" cy="37057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104806-742C-453B-9523-7A5974196E91}"/>
              </a:ext>
            </a:extLst>
          </p:cNvPr>
          <p:cNvCxnSpPr/>
          <p:nvPr/>
        </p:nvCxnSpPr>
        <p:spPr>
          <a:xfrm flipH="1">
            <a:off x="3348475" y="4236440"/>
            <a:ext cx="156747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B773A55-C3AB-46C9-93C9-6E1C6FC61DE2}"/>
              </a:ext>
            </a:extLst>
          </p:cNvPr>
          <p:cNvSpPr/>
          <p:nvPr/>
        </p:nvSpPr>
        <p:spPr>
          <a:xfrm>
            <a:off x="2857849" y="3995967"/>
            <a:ext cx="423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ko-KR" sz="24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9006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CD14C-B4E5-4AA3-A431-0E90FF77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on a copter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9DB91-5AF1-4D93-A83B-FE5252E3F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98AEE-2484-4254-99E1-9A04CA696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1DAAA-6B22-4A63-A980-82D7B8FD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DA7D8C-48DD-4D33-BBC4-6C52F64F8F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51" y="1666875"/>
            <a:ext cx="42862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3331EC-E6B5-4F5A-8E33-D1FBE558E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04" y="1959822"/>
            <a:ext cx="42862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4901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E64D-28DF-422A-8E04-39E81C1E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프로펠러 추진력 </a:t>
            </a:r>
            <a:r>
              <a:rPr lang="en-US" altLang="ko-KR" dirty="0"/>
              <a:t>½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3B9C9-0389-4D67-B3B5-D8E8535B3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887B-F1CB-4533-A17D-A3CC299A27A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7824B-D817-474C-AA6C-5A82AE947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2B39C-993C-494F-817C-E6A020AB1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102</a:t>
            </a:fld>
            <a:endParaRPr lang="en-US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73F9FD6C-9ACD-42AE-A8DE-1F946000F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32" y="2063692"/>
            <a:ext cx="7731722" cy="40661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30C99-C12C-418C-941A-649CF30E0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5483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Thrust </a:t>
            </a:r>
            <a:r>
              <a:rPr lang="en-US" sz="2000" i="1" dirty="0"/>
              <a:t>T </a:t>
            </a:r>
            <a:r>
              <a:rPr lang="en-US" sz="2000" dirty="0"/>
              <a:t>(unit: N) , Torque </a:t>
            </a:r>
            <a:r>
              <a:rPr lang="en-US" sz="2000" i="1" dirty="0"/>
              <a:t>M </a:t>
            </a:r>
            <a:r>
              <a:rPr lang="en-US" sz="2000" dirty="0"/>
              <a:t>(unit: </a:t>
            </a:r>
            <a:r>
              <a:rPr lang="en-US" sz="2000" dirty="0" err="1"/>
              <a:t>N·m</a:t>
            </a:r>
            <a:r>
              <a:rPr lang="en-US" sz="2000" dirty="0"/>
              <a:t>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875ABB-2411-4D7B-B784-468CAC4D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68" y="212024"/>
            <a:ext cx="3246790" cy="192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655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7F09-429E-49AE-BCD3-0ABDB503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프로펠러 추진력 </a:t>
            </a:r>
            <a:r>
              <a:rPr lang="en-US" altLang="ko-KR" dirty="0"/>
              <a:t>2/2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5B85E-7C07-4703-AEDE-1DB68BB41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C783-52A6-4702-A099-3D7370318A7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0333-708E-48C0-BD70-A71E5BE0C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E725B-56F5-453A-A2D3-F93919FE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00D082-8957-45B2-9D37-722F4990F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1261322"/>
            <a:ext cx="5750855" cy="492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DE97B-C9BE-477C-8848-51CC85FD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56" y="3728199"/>
            <a:ext cx="3349107" cy="233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565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08FE-63A4-44D0-B0F9-60867EFE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/>
              <a:t>프로펠러 추진력과 토코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ADD804-1826-4507-872E-B62E47DD73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9" y="1255271"/>
                <a:ext cx="5803651" cy="3917826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프로펠러 추진력</a:t>
                </a:r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dirty="0"/>
                  <a:t>(where,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ko-KR" altLang="en-US" dirty="0"/>
                  <a:t>추진력 계수</a:t>
                </a:r>
                <a:r>
                  <a:rPr lang="en-US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프로펠러 토크</a:t>
                </a:r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i="1" dirty="0"/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dirty="0"/>
                  <a:t>(where,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ko-KR" altLang="en-US" dirty="0"/>
                  <a:t>토크 계수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ADD804-1826-4507-872E-B62E47DD73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9" y="1255271"/>
                <a:ext cx="5803651" cy="3917826"/>
              </a:xfrm>
              <a:blipFill>
                <a:blip r:embed="rId2"/>
                <a:stretch>
                  <a:fillRect l="-1681" t="-156" b="-1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5ED7C-011A-49A4-8043-472E0616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AF4C5-A575-413D-8536-511DECADC4EC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8AFB2-C27E-4D2A-B784-41DB2F54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85D8B-2900-4392-8B83-DD03F6E7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BC31E-A4EB-4D5E-8790-4D5EF552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38" y="2124512"/>
            <a:ext cx="2695575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779169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4527-70E0-4D19-AFA8-FDF2DA73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쿼드로터</a:t>
            </a:r>
            <a:r>
              <a:rPr lang="en-US"/>
              <a:t> </a:t>
            </a:r>
            <a:r>
              <a:rPr lang="ko-KR" altLang="en-US"/>
              <a:t>추진력과 토크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FECB0-6B59-45B1-B648-6F39A1EE8D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1967" y="1268819"/>
                <a:ext cx="7067243" cy="458850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/>
                  <a:t>쿼드로터 추진력</a:t>
                </a:r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/>
                  <a:t>쿼드로터 토크</a:t>
                </a:r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FECB0-6B59-45B1-B648-6F39A1EE8D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1967" y="1268819"/>
                <a:ext cx="7067243" cy="4588506"/>
              </a:xfrm>
              <a:blipFill>
                <a:blip r:embed="rId2"/>
                <a:stretch>
                  <a:fillRect l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275BB-B68F-4C96-B12D-230E7EAE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C0952-D838-410E-8986-DEE517B1CE0B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38934-1E1E-424D-A81A-08C0A882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1E09B-9380-4154-B77D-31883E4B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554B6-9B99-4AF2-A88E-030D576646C0}"/>
              </a:ext>
            </a:extLst>
          </p:cNvPr>
          <p:cNvSpPr/>
          <p:nvPr/>
        </p:nvSpPr>
        <p:spPr>
          <a:xfrm>
            <a:off x="2157719" y="5730732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모터와 본체 중심간의 거리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7C9A421-8694-4EB9-A645-266335759982}"/>
              </a:ext>
            </a:extLst>
          </p:cNvPr>
          <p:cNvGrpSpPr/>
          <p:nvPr/>
        </p:nvGrpSpPr>
        <p:grpSpPr>
          <a:xfrm>
            <a:off x="6891759" y="1443512"/>
            <a:ext cx="2887399" cy="2802237"/>
            <a:chOff x="6827023" y="1276149"/>
            <a:chExt cx="2887399" cy="28022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5ACA291-F2DF-4EBC-8194-EF8DEDFD028B}"/>
                </a:ext>
              </a:extLst>
            </p:cNvPr>
            <p:cNvGrpSpPr/>
            <p:nvPr/>
          </p:nvGrpSpPr>
          <p:grpSpPr>
            <a:xfrm>
              <a:off x="6827023" y="1764065"/>
              <a:ext cx="2465264" cy="2314321"/>
              <a:chOff x="3830340" y="1925538"/>
              <a:chExt cx="3917194" cy="3681332"/>
            </a:xfrm>
          </p:grpSpPr>
          <p:sp>
            <p:nvSpPr>
              <p:cNvPr id="12" name="Cross 11">
                <a:extLst>
                  <a:ext uri="{FF2B5EF4-FFF2-40B4-BE49-F238E27FC236}">
                    <a16:creationId xmlns:a16="http://schemas.microsoft.com/office/drawing/2014/main" id="{3A987874-030E-4C69-A335-7EA3CB3A4A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09566" y="2686556"/>
                <a:ext cx="2194560" cy="2194560"/>
              </a:xfrm>
              <a:prstGeom prst="plus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88F461C-6574-4F82-B3AF-1EEB15990C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83392" y="1925538"/>
                <a:ext cx="1246909" cy="124690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400" i="1" dirty="0">
                    <a:solidFill>
                      <a:schemeClr val="tx1"/>
                    </a:solidFill>
                  </a:rPr>
                  <a:t>ω</a:t>
                </a:r>
                <a:r>
                  <a:rPr lang="en-US" sz="1400" i="1" baseline="-25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7C9E04D-3411-4722-9A71-B8DFAFAAB5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30340" y="3164774"/>
                <a:ext cx="1246909" cy="124690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400" i="1" dirty="0">
                    <a:solidFill>
                      <a:schemeClr val="tx1"/>
                    </a:solidFill>
                  </a:rPr>
                  <a:t>ω</a:t>
                </a:r>
                <a:r>
                  <a:rPr lang="en-US" sz="1400" i="1" baseline="-250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9FD7D9A-C13D-4228-923E-7ADBE83BFC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00625" y="3147828"/>
                <a:ext cx="1246909" cy="124690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400" i="1" dirty="0">
                    <a:solidFill>
                      <a:schemeClr val="tx1"/>
                    </a:solidFill>
                  </a:rPr>
                  <a:t>ω</a:t>
                </a:r>
                <a:r>
                  <a:rPr lang="en-US" sz="1400" i="1" baseline="-250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85B80B2-C6D7-460F-87CA-4EB4DE3D4C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83392" y="4359961"/>
                <a:ext cx="1246909" cy="124690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400" i="1" dirty="0">
                    <a:solidFill>
                      <a:schemeClr val="tx1"/>
                    </a:solidFill>
                  </a:rPr>
                  <a:t>ω</a:t>
                </a:r>
                <a:r>
                  <a:rPr lang="en-US" sz="1400" i="1" baseline="-250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7" name="Arrow: Curved Up 16">
                <a:extLst>
                  <a:ext uri="{FF2B5EF4-FFF2-40B4-BE49-F238E27FC236}">
                    <a16:creationId xmlns:a16="http://schemas.microsoft.com/office/drawing/2014/main" id="{C7719DF1-9311-4ABE-91D4-C3FC35625639}"/>
                  </a:ext>
                </a:extLst>
              </p:cNvPr>
              <p:cNvSpPr/>
              <p:nvPr/>
            </p:nvSpPr>
            <p:spPr>
              <a:xfrm rot="10800000">
                <a:off x="5505468" y="2194360"/>
                <a:ext cx="626654" cy="250024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Arrow: Curved Up 17">
                <a:extLst>
                  <a:ext uri="{FF2B5EF4-FFF2-40B4-BE49-F238E27FC236}">
                    <a16:creationId xmlns:a16="http://schemas.microsoft.com/office/drawing/2014/main" id="{FE641DE5-F9D6-4271-BE45-12DDFCB67766}"/>
                  </a:ext>
                </a:extLst>
              </p:cNvPr>
              <p:cNvSpPr/>
              <p:nvPr/>
            </p:nvSpPr>
            <p:spPr>
              <a:xfrm rot="16200000" flipH="1">
                <a:off x="7034230" y="3658824"/>
                <a:ext cx="663207" cy="250024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Arrow: Curved Up 18">
                <a:extLst>
                  <a:ext uri="{FF2B5EF4-FFF2-40B4-BE49-F238E27FC236}">
                    <a16:creationId xmlns:a16="http://schemas.microsoft.com/office/drawing/2014/main" id="{51F02D45-B531-4DDA-BF60-42681E1A1504}"/>
                  </a:ext>
                </a:extLst>
              </p:cNvPr>
              <p:cNvSpPr/>
              <p:nvPr/>
            </p:nvSpPr>
            <p:spPr>
              <a:xfrm rot="21402168" flipH="1">
                <a:off x="5469343" y="5162978"/>
                <a:ext cx="655216" cy="250024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Arrow: Curved Up 19">
                <a:extLst>
                  <a:ext uri="{FF2B5EF4-FFF2-40B4-BE49-F238E27FC236}">
                    <a16:creationId xmlns:a16="http://schemas.microsoft.com/office/drawing/2014/main" id="{058FD7B3-DBAF-49BA-8E84-16B36FA175EF}"/>
                  </a:ext>
                </a:extLst>
              </p:cNvPr>
              <p:cNvSpPr/>
              <p:nvPr/>
            </p:nvSpPr>
            <p:spPr>
              <a:xfrm rot="5198247" flipH="1">
                <a:off x="3857594" y="3671487"/>
                <a:ext cx="675030" cy="250024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7F39347-9872-45F5-8AB0-127C15DADCD4}"/>
                </a:ext>
              </a:extLst>
            </p:cNvPr>
            <p:cNvCxnSpPr/>
            <p:nvPr/>
          </p:nvCxnSpPr>
          <p:spPr>
            <a:xfrm>
              <a:off x="8078445" y="3076066"/>
              <a:ext cx="66945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CE3EB2-11FC-44D2-81E2-7EBEA364C781}"/>
                </a:ext>
              </a:extLst>
            </p:cNvPr>
            <p:cNvSpPr txBox="1"/>
            <p:nvPr/>
          </p:nvSpPr>
          <p:spPr>
            <a:xfrm>
              <a:off x="8259927" y="302637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1">
                      <a:lumMod val="75000"/>
                    </a:schemeClr>
                  </a:solidFill>
                </a:rPr>
                <a:t>d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96C8FDA-CB74-4C86-81F2-779BC65393C7}"/>
                </a:ext>
              </a:extLst>
            </p:cNvPr>
            <p:cNvCxnSpPr/>
            <p:nvPr/>
          </p:nvCxnSpPr>
          <p:spPr>
            <a:xfrm flipV="1">
              <a:off x="8078445" y="1294512"/>
              <a:ext cx="0" cy="3884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ABC8CCC-DBA6-436F-98CD-9FF1BBF7B73A}"/>
                </a:ext>
              </a:extLst>
            </p:cNvPr>
            <p:cNvCxnSpPr>
              <a:cxnSpLocks/>
            </p:cNvCxnSpPr>
            <p:nvPr/>
          </p:nvCxnSpPr>
          <p:spPr>
            <a:xfrm>
              <a:off x="9378846" y="2927755"/>
              <a:ext cx="3355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D460FE-E625-4AB7-A3B5-762A4BF14A6E}"/>
                </a:ext>
              </a:extLst>
            </p:cNvPr>
            <p:cNvSpPr txBox="1"/>
            <p:nvPr/>
          </p:nvSpPr>
          <p:spPr>
            <a:xfrm>
              <a:off x="8159282" y="1276149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B6229F-6991-4A27-A197-28B6D3D314A3}"/>
                </a:ext>
              </a:extLst>
            </p:cNvPr>
            <p:cNvSpPr txBox="1"/>
            <p:nvPr/>
          </p:nvSpPr>
          <p:spPr>
            <a:xfrm>
              <a:off x="9403005" y="289140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61585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67AB8-5BA3-482C-982D-A17F0226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추진력 토크</a:t>
            </a:r>
            <a:r>
              <a:rPr lang="en-US"/>
              <a:t> </a:t>
            </a:r>
            <a:r>
              <a:rPr lang="ko-KR" altLang="en-US" dirty="0"/>
              <a:t>행렬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01C-34A7-41D3-B457-8AEAFE70F2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4558300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0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 −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 0   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 0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−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−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−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eqArr>
                      </m:e>
                    </m:d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01C-34A7-41D3-B457-8AEAFE70F2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4558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6C1C-BF2E-4C1C-A218-23B95AAB1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19BDE-7230-432D-88B1-AAEEBDD9ECBA}" type="datetime1">
              <a:rPr lang="ko-KR" altLang="en-US" smtClean="0"/>
              <a:t>2019-08-24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AF185-048F-4F22-83AC-28112540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ECCC3-4092-433D-99F0-F5A3797A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18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76B9-0768-44DC-9475-B34A7FAD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제어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2ACC0-228A-48AA-90D1-AA2A96788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오일러 각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6210-837D-4502-BFC5-FDA44B2B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D22B6-71B5-4333-B2AC-BF4509B4AB6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51DFD-ED96-450F-A3D7-53E2BD7C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7DE89-CDFA-4B79-BBA3-07F074E1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629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0C18-B72A-467E-B4B8-2894A70E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Roll/Pitch/Yaw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76DEE-6DBF-4677-9D07-3C58DA62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C15-C001-4ACD-B267-46BE4CD217F0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A3FB9-139A-43E7-8B4F-12E3FCE2D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55E00-862F-4D2E-AA24-7679145D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108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AF4A7C-CD9D-4F42-8083-0900A7E696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371" y="1403097"/>
            <a:ext cx="7229258" cy="46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146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3399-9F78-44C8-8629-F95210D5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</a:t>
            </a:r>
            <a:r>
              <a:rPr lang="ko-KR" altLang="en-US" dirty="0"/>
              <a:t>제어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CFDB8-3D2A-4CF5-AEA8-87A2A8898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F191F-FB63-42E7-B36C-2353447E600A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807C4-DFDA-4447-853D-8D42B0A1C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CBE3-02C5-4EE5-9762-4D95053E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109</a:t>
            </a:fld>
            <a:endParaRPr lang="en-US"/>
          </a:p>
        </p:txBody>
      </p:sp>
      <p:pic>
        <p:nvPicPr>
          <p:cNvPr id="2050" name="Picture 2" descr="Quadcopter propeller behavior during each drone movement">
            <a:extLst>
              <a:ext uri="{FF2B5EF4-FFF2-40B4-BE49-F238E27FC236}">
                <a16:creationId xmlns:a16="http://schemas.microsoft.com/office/drawing/2014/main" id="{74FED8D4-2DC9-4185-B0DA-5D45B41AA6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47" y="1435102"/>
            <a:ext cx="7381875" cy="492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559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0992-F481-4ECB-9794-E9181DB2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이론 학습의 필요성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DE2AC-A212-4B73-A73D-6638160B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9498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비용의 최소화</a:t>
            </a: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논문 이해</a:t>
            </a:r>
            <a:endParaRPr lang="en-US" altLang="ko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1729-0CDC-4887-BA32-01545106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CA85-8754-451F-9287-2828BEC9AB80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1642B-D003-4FD2-947F-DD22437A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959D7-012B-48F5-879D-2D984BF4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027F3382-ECD9-49D5-BC08-5E934C58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03" y="2477554"/>
            <a:ext cx="8135923" cy="36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06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3752-4265-494A-BBE3-367DDD44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</a:t>
            </a:r>
            <a:r>
              <a:rPr lang="en-US" altLang="ko-KR" dirty="0"/>
              <a:t>Hover </a:t>
            </a:r>
            <a:r>
              <a:rPr lang="ko-KR" altLang="en-US" dirty="0"/>
              <a:t>상태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Force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𝑚𝑔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Direction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||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Torque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Angular Acceleration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Angle / Angle Speed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2" t="-1487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AEFD6-B0FE-4315-9566-040218EA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4CEE2-CAF4-4B06-AF1E-3A54FA7BCEC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F8962-ED2E-4D8B-A77A-6C0D9CA66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82100-F993-4918-9B22-18D90F55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DB276A-2A52-4F5A-BFDB-D985A740B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607" y="365128"/>
            <a:ext cx="3238952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825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3752-4265-494A-BBE3-367DDD44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상하 이동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Force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𝑚𝑔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Direction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||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Torque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Angular Acceleration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Angle/Speed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2" t="-1487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AEFD6-B0FE-4315-9566-040218EA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6EB5-CE8B-4582-8A12-7524026B3685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F8962-ED2E-4D8B-A77A-6C0D9CA66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82100-F993-4918-9B22-18D90F55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016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3752-4265-494A-BBE3-367DDD44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</a:t>
            </a:r>
            <a:r>
              <a:rPr lang="en-US" altLang="ko-KR" dirty="0"/>
              <a:t>Yaw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Force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𝑚𝑔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Direction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||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Torque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Angular Acceleration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Angle/Speed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   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2" t="-1487" b="-16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AEFD6-B0FE-4315-9566-040218EA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6EB5-CE8B-4582-8A12-7524026B3685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F8962-ED2E-4D8B-A77A-6C0D9CA66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82100-F993-4918-9B22-18D90F55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559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3752-4265-494A-BBE3-367DDD44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</a:t>
            </a:r>
            <a:r>
              <a:rPr lang="en-US" altLang="ko-KR" dirty="0"/>
              <a:t>Roll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Force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𝑚𝑔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Direction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dirty="0"/>
                  <a:t> </a:t>
                </a:r>
                <a:r>
                  <a:rPr lang="ko-KR" altLang="en-US" dirty="0"/>
                  <a:t>평행하지 않음</a:t>
                </a:r>
                <a:r>
                  <a:rPr lang="en-US" altLang="ko-KR" dirty="0"/>
                  <a:t>.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Torque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Angular Acceleration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Angle/Speed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   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2" t="-1487" b="-15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AEFD6-B0FE-4315-9566-040218EA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6EB5-CE8B-4582-8A12-7524026B3685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F8962-ED2E-4D8B-A77A-6C0D9CA66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82100-F993-4918-9B22-18D90F55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182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1997DF-C378-480A-9EDE-27B339D6B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CA3B4-44B2-4898-812E-D8D67294B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E9F7-9D7E-4074-9FF6-974BC4341C2E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56EE2-64F7-4CA2-91CB-B070A2B0E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B6E36-DA0D-4D24-9D10-93205622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114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9FBA76-A591-45F8-950A-245A522BF8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39" y="1255713"/>
            <a:ext cx="6502123" cy="492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4183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76B9-0768-44DC-9475-B34A7FAD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조립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2ACC0-228A-48AA-90D1-AA2A96788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오일러 각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6210-837D-4502-BFC5-FDA44B2B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D22B6-71B5-4333-B2AC-BF4509B4AB6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51DFD-ED96-450F-A3D7-53E2BD7C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7DE89-CDFA-4B79-BBA3-07F074E1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550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D91E2-10EC-472C-AF0A-C21115698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전자 장비 주파수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43250-34FE-4CFC-91E9-4AB6F876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license exempt spectrum used by drones is: </a:t>
            </a:r>
          </a:p>
          <a:p>
            <a:pPr lvl="1"/>
            <a:r>
              <a:rPr lang="en-US" dirty="0"/>
              <a:t>433 MHz </a:t>
            </a:r>
          </a:p>
          <a:p>
            <a:pPr lvl="1"/>
            <a:r>
              <a:rPr lang="en-US" dirty="0"/>
              <a:t>868 MHz </a:t>
            </a:r>
          </a:p>
          <a:p>
            <a:pPr lvl="1"/>
            <a:r>
              <a:rPr lang="en-US" dirty="0"/>
              <a:t>2.4 GHz</a:t>
            </a:r>
          </a:p>
          <a:p>
            <a:pPr lvl="1"/>
            <a:r>
              <a:rPr lang="en-US" dirty="0"/>
              <a:t>5 GHz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E3E93-B78B-4801-A9F2-4FCD94A1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290F7-B89A-45C0-A67E-BA5D3132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71C78-F540-4B6D-A7EE-CEBF8FCC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3C3475-88C7-43E7-958B-B2549CFCBC36}"/>
              </a:ext>
            </a:extLst>
          </p:cNvPr>
          <p:cNvSpPr/>
          <p:nvPr/>
        </p:nvSpPr>
        <p:spPr>
          <a:xfrm>
            <a:off x="781703" y="4752541"/>
            <a:ext cx="8342593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https://www.agentschaptelecom.nl/binaries/agentschap-telecom/documenten/rapporten/2017/december/6/rapport-research-into-the-radio-interference-risks-of-drones/Research_into_radio_interference_risks_of_drones.pdf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88017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2DF7E-51A0-4A51-9A29-2FF4608E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전자 장비 주파수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8681BD8-69AA-49EA-86F8-7802451DDF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1038" y="1255714"/>
          <a:ext cx="8543925" cy="2903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266">
                  <a:extLst>
                    <a:ext uri="{9D8B030D-6E8A-4147-A177-3AD203B41FA5}">
                      <a16:colId xmlns:a16="http://schemas.microsoft.com/office/drawing/2014/main" val="3905133396"/>
                    </a:ext>
                  </a:extLst>
                </a:gridCol>
                <a:gridCol w="2565176">
                  <a:extLst>
                    <a:ext uri="{9D8B030D-6E8A-4147-A177-3AD203B41FA5}">
                      <a16:colId xmlns:a16="http://schemas.microsoft.com/office/drawing/2014/main" val="3419494328"/>
                    </a:ext>
                  </a:extLst>
                </a:gridCol>
                <a:gridCol w="3819483">
                  <a:extLst>
                    <a:ext uri="{9D8B030D-6E8A-4147-A177-3AD203B41FA5}">
                      <a16:colId xmlns:a16="http://schemas.microsoft.com/office/drawing/2014/main" val="3441099527"/>
                    </a:ext>
                  </a:extLst>
                </a:gridCol>
              </a:tblGrid>
              <a:tr h="416163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제품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주파수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간섭 여부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125027"/>
                  </a:ext>
                </a:extLst>
              </a:tr>
              <a:tr h="5672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1.57542 GHz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1.2276 GHz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545553"/>
                  </a:ext>
                </a:extLst>
              </a:tr>
              <a:tr h="5672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FrSky 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 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2330568"/>
                  </a:ext>
                </a:extLst>
              </a:tr>
              <a:tr h="56723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WiFi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 GHz</a:t>
                      </a:r>
                    </a:p>
                    <a:p>
                      <a:pPr algn="ctr"/>
                      <a:r>
                        <a:rPr lang="en-US" dirty="0"/>
                        <a:t>5 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681517"/>
                  </a:ext>
                </a:extLst>
              </a:tr>
              <a:tr h="5672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3DR </a:t>
                      </a:r>
                      <a:r>
                        <a:rPr lang="en-US" dirty="0" err="1"/>
                        <a:t>SiK</a:t>
                      </a:r>
                      <a:r>
                        <a:rPr lang="en-US" dirty="0"/>
                        <a:t> Telemetry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433 </a:t>
                      </a:r>
                      <a:r>
                        <a:rPr lang="en-US" dirty="0" err="1"/>
                        <a:t>Mhz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900 </a:t>
                      </a:r>
                      <a:r>
                        <a:rPr lang="en-US" dirty="0" err="1"/>
                        <a:t>Mhz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816667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993B2-DE5D-4BA6-90D3-960E5A62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C0FA0-F185-4F04-BFBD-C1B7B171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0BE10-A192-40B7-A5EE-C53DBCD0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306ED6-28BD-432B-AA63-B02BFA1AB704}"/>
              </a:ext>
            </a:extLst>
          </p:cNvPr>
          <p:cNvSpPr/>
          <p:nvPr/>
        </p:nvSpPr>
        <p:spPr>
          <a:xfrm>
            <a:off x="681037" y="4432929"/>
            <a:ext cx="8543925" cy="14773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https://www.rotordronepro.com/drone-flying-erratically-cause/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https://www.jammer-store.com/drones-frequencies.html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https://www.agentschaptelecom.nl/binaries/agentschap-telecom/documenten/rapporten/2017/december/6/rapport-research-into-the-radio-interference-risks-of-drones/Research_into_radio_interference_risks_of_drones.pdf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06151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B39E03A-1DE6-41F5-A2E5-33876652A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247" y="1125391"/>
            <a:ext cx="7042911" cy="5302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7D4795-E87E-47CD-9D0E-BB600EB6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조립 예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559BF-F616-4B38-AC15-8FA75BCA0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E1ABC-5D94-4A88-9EE5-0EFC2F4E3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0F107-5D43-4F35-B5E7-9A2777FE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200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D4795-E87E-47CD-9D0E-BB600EB6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조립 예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559BF-F616-4B38-AC15-8FA75BCA0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E1ABC-5D94-4A88-9EE5-0EFC2F4E3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0F107-5D43-4F35-B5E7-9A2777FE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119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845EB0D4-3E6E-4DDA-8758-FFFD799A97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" y="1129705"/>
            <a:ext cx="9398318" cy="528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83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수학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수학의 정의</a:t>
            </a:r>
            <a:endParaRPr lang="en-US" altLang="ko-KR" dirty="0"/>
          </a:p>
          <a:p>
            <a:r>
              <a:rPr lang="ko-KR" altLang="en-US" dirty="0"/>
              <a:t>수학사 연표</a:t>
            </a:r>
            <a:endParaRPr lang="en-US" altLang="ko-KR" dirty="0"/>
          </a:p>
          <a:p>
            <a:r>
              <a:rPr lang="ko-KR" altLang="en-US" dirty="0"/>
              <a:t>수학의 기호</a:t>
            </a:r>
            <a:endParaRPr lang="en-US" altLang="ko-KR" dirty="0"/>
          </a:p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altLang="ko-KR" dirty="0"/>
          </a:p>
          <a:p>
            <a:r>
              <a:rPr lang="ko-KR" altLang="en-US" dirty="0"/>
              <a:t>집합</a:t>
            </a:r>
            <a:endParaRPr lang="en-US" altLang="ko-KR" dirty="0"/>
          </a:p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32A7-98AD-4301-9C09-CF618E6BD852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906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120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3FF0-F724-4C8E-8D9E-97481EDA481F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/>
                  <a:t>∈</a:t>
                </a:r>
              </a:p>
              <a:p>
                <a:pPr marL="0" indent="0">
                  <a:buNone/>
                </a:pPr>
                <a:r>
                  <a:rPr lang="en-US" altLang="ko-KR" i="1" dirty="0"/>
                  <a:t>a, b, c, </a:t>
                </a:r>
                <a:r>
                  <a:rPr lang="en-US" altLang="ko-KR" dirty="0"/>
                  <a:t>0 ∈ </a:t>
                </a:r>
                <a:r>
                  <a:rPr lang="en-US" altLang="ko-KR" i="1" dirty="0" err="1"/>
                  <a:t>ℝ</a:t>
                </a:r>
                <a:r>
                  <a:rPr lang="en-US" altLang="ko-KR" baseline="30000" dirty="0" err="1"/>
                  <a:t>n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i="1" dirty="0"/>
                  <a:t>ℝ</a:t>
                </a:r>
              </a:p>
              <a:p>
                <a:pPr marL="0" indent="0">
                  <a:buNone/>
                </a:pPr>
                <a:r>
                  <a:rPr lang="en-US" altLang="ko-KR" i="1" dirty="0"/>
                  <a:t>∆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Σ</a:t>
                </a:r>
                <a:r>
                  <a:rPr lang="en-US" dirty="0"/>
                  <a:t> </a:t>
                </a:r>
                <a:r>
                  <a:rPr lang="el-GR" i="1" dirty="0"/>
                  <a:t>ω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altLang="ko-KR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99" t="-1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832F6-10BA-4B94-96A6-F26A173C3ABB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229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89C2F9-933D-43FD-B7BB-31D9B8F4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27F4-251B-4F3F-94AD-2C9C1254C5FB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3069E2-D9C8-4549-A5E6-AD8468194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97776-BCA1-4899-A35F-F6A506B3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B9C81-2ADA-4EAA-B3A2-34481AA2D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742696"/>
            <a:ext cx="3078979" cy="279907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C97F008-BECE-4DA3-81D8-5692800961A7}"/>
              </a:ext>
            </a:extLst>
          </p:cNvPr>
          <p:cNvGrpSpPr/>
          <p:nvPr/>
        </p:nvGrpSpPr>
        <p:grpSpPr>
          <a:xfrm>
            <a:off x="3830340" y="1925538"/>
            <a:ext cx="3917194" cy="3681332"/>
            <a:chOff x="3830340" y="1925538"/>
            <a:chExt cx="3917194" cy="3681332"/>
          </a:xfrm>
        </p:grpSpPr>
        <p:sp>
          <p:nvSpPr>
            <p:cNvPr id="6" name="Cross 5">
              <a:extLst>
                <a:ext uri="{FF2B5EF4-FFF2-40B4-BE49-F238E27FC236}">
                  <a16:creationId xmlns:a16="http://schemas.microsoft.com/office/drawing/2014/main" id="{2AF94E9D-D78D-4380-9110-E3CFCF7A1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9566" y="2686556"/>
              <a:ext cx="2194560" cy="2194560"/>
            </a:xfrm>
            <a:prstGeom prst="plus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D67860B-AF01-47D6-9485-1AB7FDE373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83392" y="1925538"/>
              <a:ext cx="1246909" cy="124690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i="1" dirty="0">
                  <a:solidFill>
                    <a:schemeClr val="tx1"/>
                  </a:solidFill>
                </a:rPr>
                <a:t>ω</a:t>
              </a:r>
              <a:r>
                <a:rPr lang="en-US" i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1BB8305-9C0B-494D-9456-C9EB76DE57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0340" y="3164774"/>
              <a:ext cx="1246909" cy="124690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i="1" dirty="0">
                  <a:solidFill>
                    <a:schemeClr val="tx1"/>
                  </a:solidFill>
                </a:rPr>
                <a:t>ω</a:t>
              </a:r>
              <a:r>
                <a:rPr lang="en-US" i="1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F28ED1B-3F45-47B5-BE9A-B722C5F1E4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00625" y="3147828"/>
              <a:ext cx="1246909" cy="124690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i="1" dirty="0">
                  <a:solidFill>
                    <a:schemeClr val="tx1"/>
                  </a:solidFill>
                </a:rPr>
                <a:t>ω</a:t>
              </a:r>
              <a:r>
                <a:rPr lang="en-US" i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F4EA68-85D1-4405-96FC-02808109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83392" y="4359961"/>
              <a:ext cx="1246909" cy="124690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i="1" dirty="0">
                  <a:solidFill>
                    <a:schemeClr val="tx1"/>
                  </a:solidFill>
                </a:rPr>
                <a:t>ω</a:t>
              </a:r>
              <a:r>
                <a:rPr lang="en-US" i="1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Arrow: Curved Up 11">
              <a:extLst>
                <a:ext uri="{FF2B5EF4-FFF2-40B4-BE49-F238E27FC236}">
                  <a16:creationId xmlns:a16="http://schemas.microsoft.com/office/drawing/2014/main" id="{3F7D2E7D-2711-48B5-BA69-25D992F930C6}"/>
                </a:ext>
              </a:extLst>
            </p:cNvPr>
            <p:cNvSpPr/>
            <p:nvPr/>
          </p:nvSpPr>
          <p:spPr>
            <a:xfrm rot="10800000">
              <a:off x="5505468" y="2194360"/>
              <a:ext cx="626654" cy="2500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Arrow: Curved Up 12">
              <a:extLst>
                <a:ext uri="{FF2B5EF4-FFF2-40B4-BE49-F238E27FC236}">
                  <a16:creationId xmlns:a16="http://schemas.microsoft.com/office/drawing/2014/main" id="{8D46A23C-DE50-46E1-890C-D2583569309A}"/>
                </a:ext>
              </a:extLst>
            </p:cNvPr>
            <p:cNvSpPr/>
            <p:nvPr/>
          </p:nvSpPr>
          <p:spPr>
            <a:xfrm rot="16200000" flipH="1">
              <a:off x="7034230" y="3658824"/>
              <a:ext cx="663207" cy="2500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Arrow: Curved Up 13">
              <a:extLst>
                <a:ext uri="{FF2B5EF4-FFF2-40B4-BE49-F238E27FC236}">
                  <a16:creationId xmlns:a16="http://schemas.microsoft.com/office/drawing/2014/main" id="{5EA079A3-384C-478E-ABE5-BD0C98B54D0B}"/>
                </a:ext>
              </a:extLst>
            </p:cNvPr>
            <p:cNvSpPr/>
            <p:nvPr/>
          </p:nvSpPr>
          <p:spPr>
            <a:xfrm rot="21402168" flipH="1">
              <a:off x="5469343" y="5162978"/>
              <a:ext cx="655216" cy="2500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Arrow: Curved Up 14">
              <a:extLst>
                <a:ext uri="{FF2B5EF4-FFF2-40B4-BE49-F238E27FC236}">
                  <a16:creationId xmlns:a16="http://schemas.microsoft.com/office/drawing/2014/main" id="{90600D86-1B63-42B5-8F65-B37D6DF1DF29}"/>
                </a:ext>
              </a:extLst>
            </p:cNvPr>
            <p:cNvSpPr/>
            <p:nvPr/>
          </p:nvSpPr>
          <p:spPr>
            <a:xfrm rot="5198247" flipH="1">
              <a:off x="3857594" y="3671487"/>
              <a:ext cx="675030" cy="2500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5030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A776-8904-4476-8648-227D12E1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FF923-34E1-4287-963B-BC19F5992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228AE-9975-46B2-A4FF-AB088AFA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08FB6-3F86-4BA4-B2E8-43F91364E6D8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E155F-93E0-4A3E-880A-179F7297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CC699-072F-4F27-AE31-C62EF272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293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D63E-7941-4C8E-93B8-E0390AF3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직렬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2C03C-6960-446C-8E85-143A32360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3521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C1F43-1052-45B1-9997-A0CFBB7A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41BD-CC35-447A-903B-A8166F136592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698E8-92A7-44C2-BDA9-252A557B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85ADE-DCEF-4F3B-B5A8-A86C228C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80007-3C25-4234-96C5-8B559D6C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91" y="2594131"/>
            <a:ext cx="2181529" cy="3019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AF5FC-19BF-4E31-AFC6-777E24996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14" y="4697728"/>
            <a:ext cx="1038370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489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5D87-CF7F-46E3-9064-54D94B3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병렬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B23BA-70A7-4C97-817E-4F7A53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72111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4B29-4BE8-42EE-9C06-0127AE4C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35B93-46E5-40AF-90FC-C8764BAAC89F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17C17-3948-49E0-ABEC-26FD7979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82FF2-E13A-4B36-823B-EAEEA6C0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D036A-55B3-44FA-8AA7-4D4A75428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27" y="4899064"/>
            <a:ext cx="1038370" cy="90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59FCE-6C49-4BBC-91D8-C758FEA59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01" y="2947538"/>
            <a:ext cx="339137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774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개요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CD36-8B4C-40EF-B82D-3CDD3849A077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105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응용 분야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/>
              <a:t>드론은 공식적으로는 무인 항공기</a:t>
            </a:r>
            <a:r>
              <a:rPr lang="en-US" altLang="ko-KR"/>
              <a:t>(UAV)</a:t>
            </a:r>
            <a:r>
              <a:rPr lang="ko-KR" altLang="en-US"/>
              <a:t>로 불리는 무인 비행 물체이다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임베디드 시스템을 결합하여 원격 사용자나 내비게이션</a:t>
            </a:r>
            <a:r>
              <a:rPr lang="en-US" altLang="ko-KR"/>
              <a:t>, </a:t>
            </a:r>
            <a:r>
              <a:rPr lang="ko-KR" altLang="en-US"/>
              <a:t>자체 평형 유지</a:t>
            </a:r>
            <a:r>
              <a:rPr lang="en-US" altLang="ko-KR"/>
              <a:t>, </a:t>
            </a:r>
            <a:r>
              <a:rPr lang="ko-KR" altLang="en-US"/>
              <a:t>고도 달성</a:t>
            </a:r>
            <a:r>
              <a:rPr lang="en-US" altLang="ko-KR"/>
              <a:t>, </a:t>
            </a:r>
            <a:r>
              <a:rPr lang="ko-KR" altLang="en-US"/>
              <a:t>정보 전송을 수행할 수 있는 시스템을 구현하는지를 보여주는 대표적 사례이다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원격지 탐사</a:t>
            </a:r>
            <a:r>
              <a:rPr lang="en-US" altLang="ko-KR"/>
              <a:t>, </a:t>
            </a:r>
            <a:r>
              <a:rPr lang="ko-KR" altLang="en-US"/>
              <a:t>정찰</a:t>
            </a:r>
            <a:r>
              <a:rPr lang="en-US" altLang="ko-KR"/>
              <a:t>, </a:t>
            </a:r>
            <a:r>
              <a:rPr lang="ko-KR" altLang="en-US"/>
              <a:t>기상 모니터링</a:t>
            </a:r>
            <a:r>
              <a:rPr lang="en-US" altLang="ko-KR"/>
              <a:t>, </a:t>
            </a:r>
            <a:r>
              <a:rPr lang="ko-KR" altLang="en-US"/>
              <a:t>벽서 지역 화물 운송과 같이 방위 산업 및 과학 애플리케이션에 많이 사용됐다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완구</a:t>
            </a:r>
            <a:r>
              <a:rPr lang="en-US" altLang="ko-KR"/>
              <a:t>, </a:t>
            </a:r>
            <a:r>
              <a:rPr lang="ko-KR" altLang="en-US"/>
              <a:t>촬영</a:t>
            </a:r>
            <a:r>
              <a:rPr lang="en-US" altLang="ko-KR"/>
              <a:t>, </a:t>
            </a:r>
            <a:r>
              <a:rPr lang="ko-KR" altLang="en-US"/>
              <a:t>택배</a:t>
            </a:r>
            <a:r>
              <a:rPr lang="en-US" altLang="ko-KR"/>
              <a:t>, </a:t>
            </a:r>
            <a:r>
              <a:rPr lang="ko-KR" altLang="en-US"/>
              <a:t>농약 살포 등과 같은 용도로 사용되고 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8B8F-30B6-4F0A-AA4E-CA900C2DF782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00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특성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5209-8A2E-48E3-AA58-159F0B1D51C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128</a:t>
            </a:fld>
            <a:endParaRPr 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b="1"/>
              <a:t>안정성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안정적이어야 하며</a:t>
            </a:r>
            <a:r>
              <a:rPr lang="en-US" altLang="ko-KR"/>
              <a:t>, </a:t>
            </a:r>
            <a:r>
              <a:rPr lang="ko-KR" altLang="en-US"/>
              <a:t>흔들림이나 떨림이 없고 기울어지지 않아야 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정밀성</a:t>
            </a:r>
            <a:endParaRPr lang="en-US" altLang="ko-KR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움직임이 정밀해야 한다</a:t>
            </a:r>
            <a:r>
              <a:rPr lang="en-US" altLang="ko-KR"/>
              <a:t>. </a:t>
            </a:r>
            <a:r>
              <a:rPr lang="ko-KR" altLang="en-US"/>
              <a:t>이러한 움직임은 거리</a:t>
            </a:r>
            <a:r>
              <a:rPr lang="en-US" altLang="ko-KR"/>
              <a:t>, </a:t>
            </a:r>
            <a:r>
              <a:rPr lang="ko-KR" altLang="en-US"/>
              <a:t>속도</a:t>
            </a:r>
            <a:r>
              <a:rPr lang="en-US" altLang="ko-KR"/>
              <a:t>, </a:t>
            </a:r>
            <a:r>
              <a:rPr lang="ko-KR" altLang="en-US"/>
              <a:t>가속도</a:t>
            </a:r>
            <a:r>
              <a:rPr lang="en-US" altLang="ko-KR"/>
              <a:t>, </a:t>
            </a:r>
            <a:r>
              <a:rPr lang="ko-KR" altLang="en-US"/>
              <a:t>방향</a:t>
            </a:r>
            <a:r>
              <a:rPr lang="en-US" altLang="ko-KR"/>
              <a:t>, </a:t>
            </a:r>
            <a:r>
              <a:rPr lang="ko-KR" altLang="en-US"/>
              <a:t>고도와 관련이 있다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환경에 대한 내성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강우</a:t>
            </a:r>
            <a:r>
              <a:rPr lang="en-US" altLang="ko-KR"/>
              <a:t>, </a:t>
            </a:r>
            <a:r>
              <a:rPr lang="ko-KR" altLang="en-US"/>
              <a:t>먼지</a:t>
            </a:r>
            <a:r>
              <a:rPr lang="en-US" altLang="ko-KR"/>
              <a:t>, </a:t>
            </a:r>
            <a:r>
              <a:rPr lang="ko-KR" altLang="en-US"/>
              <a:t>열</a:t>
            </a:r>
            <a:r>
              <a:rPr lang="en-US" altLang="ko-KR"/>
              <a:t>, </a:t>
            </a:r>
            <a:r>
              <a:rPr lang="ko-KR" altLang="en-US"/>
              <a:t>그 외 환경 조건에 강해야 한다</a:t>
            </a:r>
            <a:r>
              <a:rPr lang="en-US" altLang="ko-KR"/>
              <a:t>. </a:t>
            </a:r>
            <a:r>
              <a:rPr lang="ko-KR" altLang="en-US"/>
              <a:t>이는 외부 소재뿐만 아니라 드론 내부에 사용되는 전자 장치에도 해당한다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저전력 소모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가벼워야 한다</a:t>
            </a:r>
            <a:r>
              <a:rPr lang="en-US" altLang="ko-KR"/>
              <a:t>. </a:t>
            </a:r>
            <a:r>
              <a:rPr lang="ko-KR" altLang="en-US"/>
              <a:t>따라서 배터리 크기를 최소화할 수 있도록 극히 낮은 전력을 소모하는 것이 중요하다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 감지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다양한 센서들로 구동되어 환경을 모니터링 할 수 있다</a:t>
            </a:r>
            <a:r>
              <a:rPr lang="en-US" altLang="ko-KR"/>
              <a:t>. </a:t>
            </a:r>
            <a:r>
              <a:rPr lang="ko-KR" altLang="en-US"/>
              <a:t>이 데이터는 기상 모니터링</a:t>
            </a:r>
            <a:r>
              <a:rPr lang="en-US" altLang="ko-KR"/>
              <a:t>, </a:t>
            </a:r>
            <a:r>
              <a:rPr lang="ko-KR" altLang="en-US"/>
              <a:t>농업 등과 같은 애플리케이션에서 다양하게 활용된다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커넥티비티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간편한 스마트폰 및 리모컨 그리고 직접 클라우드로 제어할 수 있다</a:t>
            </a:r>
            <a:r>
              <a:rPr lang="en-US" altLang="ko-KR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455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867550"/>
          </a:xfrm>
        </p:spPr>
        <p:txBody>
          <a:bodyPr/>
          <a:lstStyle/>
          <a:p>
            <a:r>
              <a:rPr lang="en-US" altLang="ko-KR"/>
              <a:t>GPS </a:t>
            </a:r>
            <a:r>
              <a:rPr lang="ko-KR" altLang="en-US"/>
              <a:t>인공위성은 </a:t>
            </a:r>
            <a:r>
              <a:rPr lang="en-US" altLang="ko-KR"/>
              <a:t>20,800 km</a:t>
            </a:r>
            <a:r>
              <a:rPr lang="ko-KR" altLang="en-US"/>
              <a:t>상공에서 </a:t>
            </a:r>
            <a:r>
              <a:rPr lang="en-US" altLang="ko-KR"/>
              <a:t>3.78 km/s </a:t>
            </a:r>
            <a:r>
              <a:rPr lang="ko-KR" altLang="en-US"/>
              <a:t>정도의 엄청난 속도로 이동을 하기 때문에 지구 표면에서보다 시간이 상대적으로 느리게 흐른다</a:t>
            </a:r>
            <a:r>
              <a:rPr lang="en-US" altLang="ko-KR"/>
              <a:t>. </a:t>
            </a:r>
            <a:r>
              <a:rPr lang="ko-KR" altLang="en-US"/>
              <a:t>거기다 중력에 의한 시간지연도 고려해야한다</a:t>
            </a:r>
            <a:r>
              <a:rPr lang="en-US" altLang="ko-KR"/>
              <a:t>. </a:t>
            </a:r>
            <a:r>
              <a:rPr lang="ko-KR" altLang="en-US"/>
              <a:t>그렇지 않고서는 매일 </a:t>
            </a:r>
            <a:r>
              <a:rPr lang="en-US" altLang="ko-KR"/>
              <a:t>38.6 </a:t>
            </a:r>
            <a:r>
              <a:rPr lang="ko-KR" altLang="en-US"/>
              <a:t>마이크로초의 시간 오차가 생긴다</a:t>
            </a:r>
            <a:r>
              <a:rPr lang="en-US" altLang="ko-KR"/>
              <a:t>. 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B7A59-DEAC-4954-9C9E-D625A04E35A5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129</a:t>
            </a:fld>
            <a:endParaRPr lang="en-US"/>
          </a:p>
        </p:txBody>
      </p:sp>
      <p:pic>
        <p:nvPicPr>
          <p:cNvPr id="1026" name="Picture 2" descr="íì¼:external/upload.wikimedia.org/ConstellationGP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101" y="4041897"/>
            <a:ext cx="2286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153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5060-3AEA-4EDE-B0B7-BDB95F1A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4" cy="363551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dirty="0"/>
              <a:t>수학은 언어이다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전세계 표준의 과학</a:t>
            </a:r>
            <a:r>
              <a:rPr lang="en-US" altLang="ko-KR" sz="1800" dirty="0"/>
              <a:t> </a:t>
            </a:r>
            <a:r>
              <a:rPr lang="ko-KR" altLang="en-US" sz="1800" dirty="0"/>
              <a:t>및 공학용 언어이다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생각하기 위한 도구이다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피라미드형 언어이다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/>
              <a:t>수학은 공리로 부터 출발한다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공리</a:t>
            </a:r>
            <a:r>
              <a:rPr lang="en-US" altLang="ko-KR" sz="1800" dirty="0"/>
              <a:t>(</a:t>
            </a:r>
            <a:r>
              <a:rPr lang="ko-KR" altLang="en-US" sz="1800" dirty="0"/>
              <a:t>公理</a:t>
            </a:r>
            <a:r>
              <a:rPr lang="en-US" altLang="ko-KR" sz="1800" dirty="0"/>
              <a:t>, axiom)</a:t>
            </a:r>
            <a:r>
              <a:rPr lang="ko-KR" altLang="en-US" sz="1800" dirty="0"/>
              <a:t>는 어떤 이론체계에서 가장 기초적인 근거가 되는 명제</a:t>
            </a:r>
            <a:r>
              <a:rPr lang="en-US" altLang="ko-KR" sz="1800" dirty="0"/>
              <a:t>(</a:t>
            </a:r>
            <a:r>
              <a:rPr lang="ko-KR" altLang="en-US" sz="1800" dirty="0"/>
              <a:t>命題</a:t>
            </a:r>
            <a:r>
              <a:rPr lang="en-US" altLang="ko-KR" sz="1800" dirty="0"/>
              <a:t>)</a:t>
            </a:r>
            <a:r>
              <a:rPr lang="ko-KR" altLang="en-US" sz="1800" dirty="0"/>
              <a:t>이다</a:t>
            </a:r>
            <a:r>
              <a:rPr lang="en-US" altLang="ko-KR" sz="1800" dirty="0"/>
              <a:t>.</a:t>
            </a:r>
          </a:p>
          <a:p>
            <a:pPr lvl="2">
              <a:lnSpc>
                <a:spcPct val="110000"/>
              </a:lnSpc>
            </a:pPr>
            <a:r>
              <a:rPr lang="ko-KR" altLang="en-US" sz="1800" dirty="0"/>
              <a:t>지식이 참된 것이 되기 위해서는 근거가 필요하나 더 이상 증명되지 않는 명제가 공리이다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정리</a:t>
            </a:r>
            <a:r>
              <a:rPr lang="en-US" altLang="ko-KR" sz="1800" dirty="0"/>
              <a:t>(</a:t>
            </a:r>
            <a:r>
              <a:rPr lang="ko-KR" altLang="en-US" sz="1800" dirty="0"/>
              <a:t>定理</a:t>
            </a:r>
            <a:r>
              <a:rPr lang="en-US" altLang="ko-KR" sz="1800" dirty="0"/>
              <a:t>)</a:t>
            </a:r>
            <a:r>
              <a:rPr lang="ko-KR" altLang="en-US" sz="1800" dirty="0"/>
              <a:t>는 증명된 명제이다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A537F-B862-4FFB-A6BF-AEFD6C177F3C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730011" y="5044657"/>
            <a:ext cx="5054745" cy="947695"/>
            <a:chOff x="2730011" y="5044657"/>
            <a:chExt cx="5054745" cy="947695"/>
          </a:xfrm>
        </p:grpSpPr>
        <p:sp>
          <p:nvSpPr>
            <p:cNvPr id="7" name="정육면체 6"/>
            <p:cNvSpPr/>
            <p:nvPr/>
          </p:nvSpPr>
          <p:spPr>
            <a:xfrm>
              <a:off x="6842939" y="5059956"/>
              <a:ext cx="941817" cy="91709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4974181" y="5057186"/>
              <a:ext cx="970005" cy="92263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 flipH="1">
              <a:off x="3745914" y="5044657"/>
              <a:ext cx="329513" cy="947695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순서도: 연결자 10"/>
            <p:cNvSpPr/>
            <p:nvPr/>
          </p:nvSpPr>
          <p:spPr>
            <a:xfrm>
              <a:off x="2730011" y="5456720"/>
              <a:ext cx="117149" cy="123568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116518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130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24F7-92E9-4082-A207-8430D56F4599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9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74AD-F4D3-4FAB-9EAF-BD35048D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수학사 연표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B6B5-1B2B-47FD-AE9E-B380AE5B5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</a:t>
            </a:r>
            <a:r>
              <a:rPr lang="en-US" altLang="ko-KR" sz="1400" dirty="0"/>
              <a:t>3000</a:t>
            </a:r>
            <a:r>
              <a:rPr lang="ko-KR" altLang="en-US" sz="1400" dirty="0"/>
              <a:t>년   이집트</a:t>
            </a:r>
            <a:r>
              <a:rPr lang="en-US" altLang="ko-KR" sz="1400" dirty="0"/>
              <a:t>, </a:t>
            </a:r>
            <a:r>
              <a:rPr lang="ko-KR" altLang="en-US" sz="1400" dirty="0"/>
              <a:t>십진법 사용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540</a:t>
            </a:r>
            <a:r>
              <a:rPr lang="ko-KR" altLang="en-US" sz="1400" dirty="0"/>
              <a:t>년  피타고라스 활동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300</a:t>
            </a:r>
            <a:r>
              <a:rPr lang="ko-KR" altLang="en-US" sz="1400" dirty="0"/>
              <a:t>년   유클리드 기하학 체계 마련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250</a:t>
            </a:r>
            <a:r>
              <a:rPr lang="ko-KR" altLang="en-US" sz="1400" dirty="0"/>
              <a:t>년   아르키메데스</a:t>
            </a:r>
            <a:r>
              <a:rPr lang="en-US" altLang="ko-KR" sz="1400" dirty="0"/>
              <a:t>, </a:t>
            </a:r>
            <a:r>
              <a:rPr lang="ko-KR" altLang="en-US" sz="1400"/>
              <a:t>원주율 계산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876</a:t>
            </a:r>
            <a:r>
              <a:rPr lang="ko-KR" altLang="en-US" sz="1400"/>
              <a:t>년 경      기호 </a:t>
            </a:r>
            <a:r>
              <a:rPr lang="en-US" altLang="ko-KR" sz="1400" dirty="0"/>
              <a:t>0, </a:t>
            </a:r>
            <a:r>
              <a:rPr lang="ko-KR" altLang="en-US" sz="1400" dirty="0"/>
              <a:t>인도에서 등장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1100</a:t>
            </a:r>
            <a:r>
              <a:rPr lang="ko-KR" altLang="en-US" sz="1400" dirty="0"/>
              <a:t>년 경   아라비아 숫자가 유럽에 전파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/>
              <a:t>1150</a:t>
            </a:r>
            <a:r>
              <a:rPr lang="ko-KR" altLang="en-US" sz="1400"/>
              <a:t>년</a:t>
            </a:r>
            <a:r>
              <a:rPr lang="en-US" altLang="ko-KR" sz="1400"/>
              <a:t>    </a:t>
            </a:r>
            <a:r>
              <a:rPr lang="ko-KR" altLang="en-US" sz="1400"/>
              <a:t>양수와 음수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1514</a:t>
            </a:r>
            <a:r>
              <a:rPr lang="ko-KR" altLang="en-US" sz="1400" dirty="0"/>
              <a:t>년</a:t>
            </a:r>
            <a:r>
              <a:rPr lang="ko-KR" altLang="en-US" sz="1400"/>
              <a:t>	  대수식에 </a:t>
            </a:r>
            <a:r>
              <a:rPr lang="ko-KR" altLang="en-US" sz="1400" dirty="0"/>
              <a:t>처음으로 </a:t>
            </a:r>
            <a:r>
              <a:rPr lang="en-US" altLang="ko-KR" sz="1400" dirty="0"/>
              <a:t>'</a:t>
            </a:r>
            <a:r>
              <a:rPr lang="ko-KR" altLang="en-US" sz="1400" dirty="0"/>
              <a:t>＋</a:t>
            </a:r>
            <a:r>
              <a:rPr lang="en-US" altLang="ko-KR" sz="1400" dirty="0"/>
              <a:t>'</a:t>
            </a:r>
            <a:r>
              <a:rPr lang="ko-KR" altLang="en-US" sz="1400" dirty="0"/>
              <a:t>와 </a:t>
            </a:r>
            <a:r>
              <a:rPr lang="en-US" altLang="ko-KR" sz="1400" dirty="0"/>
              <a:t>'</a:t>
            </a:r>
            <a:r>
              <a:rPr lang="ko-KR" altLang="en-US" sz="1400" dirty="0"/>
              <a:t>－</a:t>
            </a:r>
            <a:r>
              <a:rPr lang="en-US" altLang="ko-KR" sz="1400" dirty="0"/>
              <a:t>'</a:t>
            </a:r>
            <a:r>
              <a:rPr lang="ko-KR" altLang="en-US" sz="1400" dirty="0"/>
              <a:t>기호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1557</a:t>
            </a:r>
            <a:r>
              <a:rPr lang="ko-KR" altLang="en-US" sz="1400" dirty="0"/>
              <a:t>년</a:t>
            </a:r>
            <a:r>
              <a:rPr lang="ko-KR" altLang="en-US" sz="1400"/>
              <a:t>	  수학에 </a:t>
            </a:r>
            <a:r>
              <a:rPr lang="ko-KR" altLang="en-US" sz="1400" dirty="0"/>
              <a:t>등호</a:t>
            </a:r>
            <a:r>
              <a:rPr lang="en-US" altLang="ko-KR" sz="1400" dirty="0"/>
              <a:t>(=)</a:t>
            </a:r>
            <a:r>
              <a:rPr lang="ko-KR" altLang="en-US" sz="1400" dirty="0"/>
              <a:t>를 도입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3C68DB-5A84-4EB9-A062-EE7A4C63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2" y="1087542"/>
            <a:ext cx="4775039" cy="50894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1614</a:t>
            </a:r>
            <a:r>
              <a:rPr lang="ko-KR" altLang="en-US" sz="1400" dirty="0"/>
              <a:t>년   네이피어</a:t>
            </a:r>
            <a:r>
              <a:rPr lang="en-US" altLang="ko-KR" sz="1400" dirty="0"/>
              <a:t>, </a:t>
            </a:r>
            <a:r>
              <a:rPr lang="ko-KR" altLang="en-US" sz="1400" dirty="0"/>
              <a:t>로그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1654</a:t>
            </a:r>
            <a:r>
              <a:rPr lang="ko-KR" altLang="en-US" sz="1400" dirty="0"/>
              <a:t>년   파스칼</a:t>
            </a:r>
            <a:r>
              <a:rPr lang="en-US" altLang="ko-KR" sz="1400" dirty="0"/>
              <a:t>, </a:t>
            </a:r>
            <a:r>
              <a:rPr lang="ko-KR" altLang="en-US" sz="1400"/>
              <a:t>페르마 확률론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1669</a:t>
            </a:r>
            <a:r>
              <a:rPr lang="ko-KR" altLang="en-US" sz="1400" dirty="0"/>
              <a:t>년   뉴턴</a:t>
            </a:r>
            <a:r>
              <a:rPr lang="en-US" altLang="ko-KR" sz="1400" dirty="0"/>
              <a:t>, </a:t>
            </a:r>
            <a:r>
              <a:rPr lang="ko-KR" altLang="en-US" sz="1400" dirty="0"/>
              <a:t>미적분학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1717</a:t>
            </a:r>
            <a:r>
              <a:rPr lang="ko-KR" altLang="en-US" sz="1400" dirty="0"/>
              <a:t>년   원주율의 값을 소수점 아래 </a:t>
            </a:r>
            <a:r>
              <a:rPr lang="en-US" altLang="ko-KR" sz="1400" dirty="0"/>
              <a:t>72</a:t>
            </a:r>
            <a:r>
              <a:rPr lang="ko-KR" altLang="en-US" sz="1400" dirty="0"/>
              <a:t>자리까지 구함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가우스</a:t>
            </a:r>
            <a:r>
              <a:rPr lang="en-US" altLang="ko-KR" sz="1400" dirty="0"/>
              <a:t>, </a:t>
            </a:r>
            <a:r>
              <a:rPr lang="ko-KR" altLang="en-US" sz="1400" dirty="0"/>
              <a:t>비유클리드 기하학 개발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1811</a:t>
            </a:r>
            <a:r>
              <a:rPr lang="ko-KR" altLang="en-US" sz="1400" dirty="0"/>
              <a:t>년   푸리에</a:t>
            </a:r>
            <a:r>
              <a:rPr lang="en-US" altLang="ko-KR" sz="1400" dirty="0"/>
              <a:t>, </a:t>
            </a:r>
            <a:r>
              <a:rPr lang="ko-KR" altLang="en-US" sz="1400" dirty="0"/>
              <a:t>급수의 연구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칸토어</a:t>
            </a:r>
            <a:r>
              <a:rPr lang="en-US" altLang="ko-KR" sz="1400" dirty="0"/>
              <a:t>, </a:t>
            </a:r>
            <a:r>
              <a:rPr lang="ko-KR" altLang="en-US" sz="1400"/>
              <a:t>집합론과 무한대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1994</a:t>
            </a:r>
            <a:r>
              <a:rPr lang="ko-KR" altLang="en-US" sz="1400" dirty="0"/>
              <a:t>년   와일스</a:t>
            </a:r>
            <a:r>
              <a:rPr lang="en-US" altLang="ko-KR" sz="1400" dirty="0"/>
              <a:t>, </a:t>
            </a:r>
            <a:r>
              <a:rPr lang="ko-KR" altLang="en-US" sz="1400" dirty="0"/>
              <a:t>페르마의 마지막 정리 증명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2002</a:t>
            </a:r>
            <a:r>
              <a:rPr lang="ko-KR" altLang="en-US" sz="1400" dirty="0"/>
              <a:t>년   페렐만</a:t>
            </a:r>
            <a:r>
              <a:rPr lang="en-US" altLang="ko-KR" sz="1400" dirty="0"/>
              <a:t>, </a:t>
            </a:r>
            <a:r>
              <a:rPr lang="ko-KR" altLang="en-US" sz="1400" dirty="0"/>
              <a:t>푸앵카레 추측 증명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8DB1-A3D8-4DD7-BF8B-C593F46A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43F86-F555-46FF-9524-A995F3707FAE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3D51C-5497-4D8A-B2D4-E18349C1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7E8F6-D1FA-4EED-AB18-CFD52772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36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FD8C-838A-41C3-B0A6-EFF83B73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6993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ko-KR" altLang="en-US" dirty="0"/>
                  <a:t>직각 삼각형의 면적이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ko-KR" altLang="en-US" dirty="0"/>
                  <a:t> 임을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699364"/>
              </a:xfrm>
              <a:blipFill>
                <a:blip r:embed="rId2"/>
                <a:stretch>
                  <a:fillRect l="-1499" t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1C21A-550E-40A0-ACD2-8A7AC95C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CCE3D-8E8A-4F8C-9C4E-24ACB93A65DE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27E1E-FFA1-4CF1-8A5F-4ADCFC52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AC0D1-6983-4B37-8BC6-F4ABE32F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2C003-8E26-49F8-B504-90C095335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04" y="2346793"/>
            <a:ext cx="4379261" cy="33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4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기호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4C4112-0C62-425E-8DEC-5573C2048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7816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수학은 피라미드형 언어이다</a:t>
            </a:r>
            <a:r>
              <a:rPr lang="en-US" altLang="ko-KR" dirty="0"/>
              <a:t>.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A symbol is worth a thousand words.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수학의 기호는 이전 기호를 기반으로 정의된다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F2CD-0BD8-473A-8D39-F487B962ACA9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9464-330C-404E-9349-B32BB003347C}"/>
              </a:ext>
            </a:extLst>
          </p:cNvPr>
          <p:cNvGrpSpPr/>
          <p:nvPr/>
        </p:nvGrpSpPr>
        <p:grpSpPr>
          <a:xfrm>
            <a:off x="7633982" y="136523"/>
            <a:ext cx="2067471" cy="1767778"/>
            <a:chOff x="4866689" y="2291842"/>
            <a:chExt cx="5614434" cy="4434868"/>
          </a:xfrm>
        </p:grpSpPr>
        <p:pic>
          <p:nvPicPr>
            <p:cNvPr id="17" name="Picture 2" descr="https://upload.wikimedia.org/wikipedia/en/0/0b/1913_Piqua_Ohio_Advertisement_-_One_Look_Is_Worth_a_Thousand_Words.jpg">
              <a:extLst>
                <a:ext uri="{FF2B5EF4-FFF2-40B4-BE49-F238E27FC236}">
                  <a16:creationId xmlns:a16="http://schemas.microsoft.com/office/drawing/2014/main" id="{D91E09F0-0F2D-4462-87A7-22EB50FAB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210" y="2291842"/>
              <a:ext cx="3255393" cy="379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5238B6-65E1-4B65-9D55-46F53DEFF4B8}"/>
                </a:ext>
              </a:extLst>
            </p:cNvPr>
            <p:cNvSpPr/>
            <p:nvPr/>
          </p:nvSpPr>
          <p:spPr>
            <a:xfrm>
              <a:off x="4866689" y="6082369"/>
              <a:ext cx="5614434" cy="6443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" panose="020B0604020202020204" pitchFamily="34" charset="0"/>
                </a:rPr>
                <a:t>1913 newspaper advertisement</a:t>
              </a:r>
              <a:endParaRPr lang="en-US" sz="1000" b="1" dirty="0">
                <a:solidFill>
                  <a:schemeClr val="accent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/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blipFill>
                <a:blip r:embed="rId3"/>
                <a:stretch>
                  <a:fillRect l="-21622" r="-2162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/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blipFill>
                <a:blip r:embed="rId4"/>
                <a:stretch>
                  <a:fillRect l="-16667" r="-1944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/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blipFill>
                <a:blip r:embed="rId5"/>
                <a:stretch>
                  <a:fillRect l="-32258" r="-22581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/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blipFill>
                <a:blip r:embed="rId6"/>
                <a:stretch>
                  <a:fillRect l="-121739" t="-171875" r="-157971" b="-25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/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/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blipFill>
                <a:blip r:embed="rId8"/>
                <a:stretch>
                  <a:fillRect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/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blipFill>
                <a:blip r:embed="rId9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/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/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blipFill>
                <a:blip r:embed="rId11"/>
                <a:stretch>
                  <a:fillRect l="-29032" r="-32258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/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4BAB9D2F-D68C-48CA-B1F3-EA1CE4145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4909" y="3033459"/>
            <a:ext cx="1987972" cy="579985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372FE762-10B4-4A76-9375-29324EB43CAE}"/>
              </a:ext>
            </a:extLst>
          </p:cNvPr>
          <p:cNvGrpSpPr/>
          <p:nvPr/>
        </p:nvGrpSpPr>
        <p:grpSpPr>
          <a:xfrm>
            <a:off x="6422368" y="4067205"/>
            <a:ext cx="3153267" cy="700223"/>
            <a:chOff x="4537583" y="3279680"/>
            <a:chExt cx="3153267" cy="70022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FFD8F6D-5FEA-4578-9D55-20C5265AD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37583" y="3409006"/>
              <a:ext cx="1987972" cy="347140"/>
            </a:xfrm>
            <a:prstGeom prst="rect">
              <a:avLst/>
            </a:prstGeom>
          </p:spPr>
        </p:pic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8EF9BF40-DF72-43AC-8514-28A0CA411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74277" y="3279680"/>
              <a:ext cx="1116573" cy="700223"/>
            </a:xfrm>
            <a:prstGeom prst="rect">
              <a:avLst/>
            </a:prstGeom>
          </p:spPr>
        </p:pic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D1AF5AFD-4741-4C73-BC8C-0F3264F2D6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8895" y="5152919"/>
            <a:ext cx="2086266" cy="428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/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FC4F723-CE73-43AE-A76C-C9B92F7A9B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7001" y="3758525"/>
            <a:ext cx="866232" cy="3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1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54B1-9BD2-41B0-8749-B0F6C1BB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959A-D0A8-4050-BA46-545BE8DA3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endParaRPr lang="en-US" altLang="ko-KR" dirty="0"/>
          </a:p>
          <a:p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63396-7C42-4378-84F6-C9174834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AB700-828D-4531-A620-83C04E21059E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E3CE4-38C5-4F87-A46F-AF661228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8A75-B140-4541-B35F-162C635B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22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E9A8-0828-424C-9011-2E8474AE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(Derivative)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7A997-4EF8-4CC8-A053-3EA7AEC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83922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미분은 함수의 순간 변화율이다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1F2E9-3D3C-4606-B5FC-5169F9EA0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3EB3E-C7FD-47A7-8444-140A39D271E7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679B7-4D62-49B1-83A5-12D4E387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D42FA-0CD7-48A0-AF0F-BEC4AA34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580F0-6A42-490C-BE1B-C27B3D66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18" y="2014498"/>
            <a:ext cx="6197363" cy="1164605"/>
          </a:xfrm>
          <a:prstGeom prst="rect">
            <a:avLst/>
          </a:prstGeom>
        </p:spPr>
      </p:pic>
      <p:pic>
        <p:nvPicPr>
          <p:cNvPr id="1028" name="Picture 4" descr="í ì ì´ ì ì ì ê°ê¹ìì§ë ê³¼ì ì ëíë¸ ì ëë©ì´ì">
            <a:extLst>
              <a:ext uri="{FF2B5EF4-FFF2-40B4-BE49-F238E27FC236}">
                <a16:creationId xmlns:a16="http://schemas.microsoft.com/office/drawing/2014/main" id="{1817959F-E3A4-4145-AE1A-85058AC401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22" y="3661880"/>
            <a:ext cx="3165556" cy="248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98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F7F6-D3D7-4557-8B6A-21FC5F3C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적분</a:t>
            </a:r>
            <a:r>
              <a:rPr lang="en-US" altLang="ko-KR" dirty="0"/>
              <a:t>(Integration)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F33D-0A38-446F-9901-08AEA285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4264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적분은 함수의 순간 변화량의 합이다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B882B-31B3-41FD-A0B1-81B1BD35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0F170-0B0D-44E2-8CEC-16E33A7A30EF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BC95-329B-48BD-B6DF-E6690449B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45D2D-00BC-4D99-BCDC-C1208656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9B23A-9D43-4B68-9AC2-E432CBEC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27" y="2197916"/>
            <a:ext cx="8310865" cy="922149"/>
          </a:xfrm>
          <a:prstGeom prst="rect">
            <a:avLst/>
          </a:prstGeom>
        </p:spPr>
      </p:pic>
      <p:pic>
        <p:nvPicPr>
          <p:cNvPr id="2050" name="Picture 2" descr="https://upload.wikimedia.org/wikipedia/commons/thumb/9/91/Integral_approximations.svg/1024px-Integral_approximations.svg.png">
            <a:extLst>
              <a:ext uri="{FF2B5EF4-FFF2-40B4-BE49-F238E27FC236}">
                <a16:creationId xmlns:a16="http://schemas.microsoft.com/office/drawing/2014/main" id="{40CDC9BB-0E75-478E-B9AD-A7031B78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52" y="3516735"/>
            <a:ext cx="2566295" cy="256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16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1BEE-E4DD-491A-B5FB-9403EA7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개요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EFF04-C262-4E8E-A1DC-ACEDFF5CA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과정의 목적</a:t>
            </a:r>
            <a:endParaRPr lang="en-US" altLang="ko-KR" dirty="0"/>
          </a:p>
          <a:p>
            <a:r>
              <a:rPr lang="ko-KR" altLang="en-US" dirty="0"/>
              <a:t>자율 비행 기술 역사</a:t>
            </a:r>
            <a:endParaRPr lang="en-US" altLang="ko-KR" dirty="0"/>
          </a:p>
          <a:p>
            <a:r>
              <a:rPr lang="ko-KR" altLang="en-US" dirty="0"/>
              <a:t>자율 비행 정의</a:t>
            </a:r>
            <a:endParaRPr lang="en-US" altLang="ko-KR" dirty="0"/>
          </a:p>
          <a:p>
            <a:r>
              <a:rPr lang="ko-KR" altLang="en-US"/>
              <a:t>자율 비행의 이론적 기초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9DBC-4DC2-4546-893E-D683F92C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9B8B-F18A-48E4-AC1C-C334696683E0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002C1-5268-4D1B-8520-2046C949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1D84F-22AE-4F1D-AAEB-CD5E5C2D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44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7A6D-5CD0-477D-A918-23A60A83B0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ko-KR" altLang="en-US" dirty="0"/>
              <a:t>구의 표면적 공식 증명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1199086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반지름이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인 원의 면적이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일때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구의 표면적은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 임을 </a:t>
                </a:r>
                <a:r>
                  <a:rPr lang="en-US" dirty="0"/>
                  <a:t>Cartesian </a:t>
                </a:r>
                <a:r>
                  <a:rPr lang="ko-KR" altLang="en-US" dirty="0"/>
                  <a:t>좌표계를 이용하여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1199086"/>
              </a:xfrm>
              <a:blipFill>
                <a:blip r:embed="rId2"/>
                <a:stretch>
                  <a:fillRect l="-1285" t="-7107" r="-2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C4EC-4D43-4276-8794-CE92F45D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9A7-A6C3-4028-A72D-563EE943F59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40EBB-C701-47E5-9ACB-3193EF214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07D68-9FCF-442F-8B38-4635C15C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2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2622086"/>
            <a:ext cx="3968902" cy="327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51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2783-4BAB-48E3-A206-C0E979F444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/>
              <a:t>구의 표면적 증명의 예</a:t>
            </a:r>
            <a:r>
              <a:rPr lang="en-US" altLang="ko-KR"/>
              <a:t>(</a:t>
            </a:r>
            <a:r>
              <a:rPr lang="ko-KR" altLang="en-US"/>
              <a:t>정답 아님</a:t>
            </a:r>
            <a:r>
              <a:rPr lang="en-US" altLang="ko-KR"/>
              <a:t>.)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78A96-2B3C-452F-935D-645F1C34A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A176-2895-46FA-AE68-62B1716E4B35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181E6-BBC2-4F1D-BF13-E0954DFEC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B2EA0-76D0-4621-8027-4FC1999B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630DBD9-8EEA-4422-BE5C-C8EF758ECA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13359"/>
            <a:ext cx="8543925" cy="48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21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49EE-95AA-4AFB-851E-EE38A2C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59062-26D5-4B21-919A-9E8A46178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집합의 정의</a:t>
            </a:r>
            <a:endParaRPr lang="en-US" altLang="ko-KR" dirty="0"/>
          </a:p>
          <a:p>
            <a:r>
              <a:rPr lang="ko-KR" altLang="en-US" dirty="0"/>
              <a:t>집합의 예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FEFD7-DCD5-4612-8A1B-A31D6C900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0AAE0-10EE-468C-87F6-03B7A4C56034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50AAF-E685-4235-B6EE-2D1682BAA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F8DEC-CCDD-402E-9A3B-C2DA0699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47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F32E-985E-4D82-AB74-27B3E4D8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r>
              <a:rPr lang="en-US" altLang="ko-KR" dirty="0"/>
              <a:t>(Set)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집합은 수학에서 가장 기본적인 개념이다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集合</a:t>
                </a:r>
                <a:r>
                  <a:rPr lang="en-US" altLang="ko-KR" dirty="0"/>
                  <a:t>, set)</a:t>
                </a:r>
                <a:r>
                  <a:rPr lang="ko-KR" altLang="en-US" dirty="0"/>
                  <a:t>은 명확한 기준에 의하여 주어진 서로 다른 원소</a:t>
                </a:r>
                <a:r>
                  <a:rPr lang="en-US" altLang="ko-KR" dirty="0"/>
                  <a:t>(element)</a:t>
                </a:r>
                <a:r>
                  <a:rPr lang="ko-KR" altLang="en-US" dirty="0"/>
                  <a:t>들이 모여 이루는 새로운 대상이다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어떤 원소들이 집합에 속하는지 여부는 명확해야 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원소들의 순서나 연산등이 정의되지 않는다</a:t>
                </a:r>
                <a:r>
                  <a:rPr lang="en-US" altLang="ko-KR" dirty="0"/>
                  <a:t>. 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A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/>
                  <a:t>a </a:t>
                </a:r>
                <a:r>
                  <a:rPr lang="ko-KR" altLang="en-US" dirty="0"/>
                  <a:t>원소가 집합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에 속하는 것을 나타낸다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  <a:blipFill>
                <a:blip r:embed="rId2"/>
                <a:stretch>
                  <a:fillRect l="-642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FCE72-B3DB-48A3-BE73-8690209E1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B1DB-5761-4C54-8C3D-60E88206B67F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5E460-6F0D-44D2-8180-7950ECD1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34FF4-EA8D-49CE-A02E-40BD38D1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  <p:pic>
        <p:nvPicPr>
          <p:cNvPr id="1036" name="Picture 12" descr="https://upload.wikimedia.org/wikipedia/commons/thumb/3/37/Example_of_a_set.svg/220px-Example_of_a_set.svg.png">
            <a:extLst>
              <a:ext uri="{FF2B5EF4-FFF2-40B4-BE49-F238E27FC236}">
                <a16:creationId xmlns:a16="http://schemas.microsoft.com/office/drawing/2014/main" id="{CDB09573-E2DA-41CD-ACC9-F679278C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27" y="3940079"/>
            <a:ext cx="2789111" cy="23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28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3138-DD0B-4691-AF8C-27E4BB55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집합의 예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N</a:t>
                </a:r>
                <a:r>
                  <a:rPr lang="en-US" dirty="0"/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자연수의 집합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문맥에 따라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부터 시작할 수도 있고</a:t>
                </a:r>
                <a:r>
                  <a:rPr lang="en-US" altLang="ko-KR" dirty="0"/>
                  <a:t>, 1</a:t>
                </a:r>
                <a:r>
                  <a:rPr lang="ko-KR" altLang="en-US" dirty="0"/>
                  <a:t>부터 시작할 수도 있다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 = { …, -2, -1, 0, 1, 2, …}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정수의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Q</a:t>
                </a:r>
                <a:r>
                  <a:rPr lang="en-US" dirty="0"/>
                  <a:t> = { m/n : m, n </a:t>
                </a:r>
                <a14:m>
                  <m:oMath xmlns:m="http://schemas.openxmlformats.org/officeDocument/2006/math"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, n ≠ 0 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유리수의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실수의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C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: a, b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복소수의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H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+ </a:t>
                </a:r>
                <a:r>
                  <a:rPr lang="en-US" dirty="0" err="1"/>
                  <a:t>c</a:t>
                </a:r>
                <a:r>
                  <a:rPr lang="en-US" i="1" dirty="0" err="1"/>
                  <a:t>j</a:t>
                </a:r>
                <a:r>
                  <a:rPr lang="en-US" dirty="0"/>
                  <a:t> + d</a:t>
                </a:r>
                <a:r>
                  <a:rPr lang="en-US" i="1" dirty="0"/>
                  <a:t>k</a:t>
                </a:r>
                <a:r>
                  <a:rPr lang="en-US" dirty="0"/>
                  <a:t> : a, b, c, 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사원수의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0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82E9A-CFE0-4592-A15E-C3B86309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FEFBF-ED99-4F86-A798-CB55220EB29B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74A9D-7C27-4A88-A527-78005C9D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11EF8-516C-43B8-8425-D6D379FC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09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C71E-1F44-418D-9DBB-5CADCADF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EC43-4A28-474A-8BED-EC9D5672C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91A8-24E7-4DA0-A946-F6C400302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BC39-9FC4-4C92-8CC5-C1B924828F73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F84A0-0DE7-4521-8991-2A3395472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C39E8-4C7A-477B-AD3D-86CB7854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5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ACF7-80D4-49A7-8B5E-C8F06866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2F15-9C78-470A-BE89-DA7C1DFB8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2DE0-8C69-4128-8C61-17E37D693399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682C-6F11-437C-8CA0-F24C45F9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57DB9-67A4-433F-996E-DF94E0B2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316651-9273-4CC5-8806-E2D5C5E8D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874" y="2124687"/>
            <a:ext cx="8543925" cy="31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1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7495-F4EF-48DF-9F00-6E3C34BF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4E97-3709-4F75-8975-A1057A55F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467731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/>
              <a:t>정의</a:t>
            </a:r>
            <a:endParaRPr lang="en-US" altLang="ko-KR" sz="2400" dirty="0"/>
          </a:p>
          <a:p>
            <a:pPr lvl="1"/>
            <a:r>
              <a:rPr lang="ko-KR" altLang="en-US" sz="2400" dirty="0"/>
              <a:t>하나의 숫자로만 표시되는 양</a:t>
            </a:r>
            <a:endParaRPr lang="en-US" altLang="ko-KR" sz="2400" dirty="0"/>
          </a:p>
          <a:p>
            <a:pPr lvl="1"/>
            <a:r>
              <a:rPr lang="ko-KR" altLang="en-US" sz="2400" dirty="0"/>
              <a:t>단지 크기만 있는 물리량</a:t>
            </a:r>
            <a:endParaRPr lang="en-US" altLang="ko-KR" sz="2400" dirty="0"/>
          </a:p>
          <a:p>
            <a:r>
              <a:rPr lang="ko-KR" altLang="en-US" sz="2400" dirty="0"/>
              <a:t>벡터 공간에서 벡터를 곱할 수 있는 양</a:t>
            </a:r>
            <a:endParaRPr lang="en-US" altLang="ko-KR" sz="2400" dirty="0"/>
          </a:p>
          <a:p>
            <a:r>
              <a:rPr lang="ko-KR" altLang="en-US" sz="2400" dirty="0"/>
              <a:t>그리스 알파벳 소문자로 표기한다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예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2400" dirty="0"/>
              <a:t>1 m</a:t>
            </a:r>
          </a:p>
          <a:p>
            <a:pPr lvl="1"/>
            <a:r>
              <a:rPr lang="en-US" altLang="ko-KR" sz="2400" dirty="0"/>
              <a:t>59.9 Kg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BBFEB-41E9-400B-8FAE-9A9E1C8A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86BB-0E59-4219-9383-218B52B3ED19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59425-0A86-4F96-A11B-60594996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4B664-D838-42A6-919E-E605AC40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  <p:pic>
        <p:nvPicPr>
          <p:cNvPr id="5122" name="Picture 2" descr="https://mblogthumb-phinf.pstatic.net/MjAxNzAxMDRfMjgz/MDAxNDgzNTEzNjUxMjg2.pWjid8AwGEBxnPpSIuk4X5xbUG4SGxSLzu3luq8HLNgg.0oelBJIpMWp0StUWLvT7l2Lt-bUsYf8PSheX4PRenzMg.JPEG.chu9940/%EC%82%AC%EB%B3%B8_-mmmm.jpg?type=w2">
            <a:extLst>
              <a:ext uri="{FF2B5EF4-FFF2-40B4-BE49-F238E27FC236}">
                <a16:creationId xmlns:a16="http://schemas.microsoft.com/office/drawing/2014/main" id="{2EC049E3-A2FE-455A-ACCB-586D6564A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73" y="3380212"/>
            <a:ext cx="4206509" cy="302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767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0A7AD-9B7A-4E7E-800C-C98AE1CB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2FA89-3D20-477C-85EC-BF68C2657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벡터 상식적 정의</a:t>
            </a:r>
            <a:endParaRPr lang="en-US" altLang="ko-KR" dirty="0"/>
          </a:p>
          <a:p>
            <a:r>
              <a:rPr lang="ko-KR" altLang="en-US" dirty="0"/>
              <a:t>벡터의 수학적 정의</a:t>
            </a:r>
            <a:endParaRPr lang="en-US" altLang="ko-KR" dirty="0"/>
          </a:p>
          <a:p>
            <a:r>
              <a:rPr lang="ko-KR" altLang="en-US" dirty="0"/>
              <a:t>벡터의 예</a:t>
            </a:r>
            <a:endParaRPr lang="en-US" altLang="ko-KR" dirty="0"/>
          </a:p>
          <a:p>
            <a:r>
              <a:rPr lang="ko-KR" altLang="en-US" dirty="0"/>
              <a:t>벡터 표기법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3F3A0-5E9E-4FDB-91D0-498070E0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4EC46-726B-4AB0-82AF-4B295D89C578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9E266-6921-437E-98A6-51ADCD95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B6CB1-AC6A-499E-9555-F984EE3E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50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벡터의 일반적 정의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4466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벡터는 크기와 방향을 가진다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25C2-07A6-49FE-8641-9582FF383F16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 descr="https://mblogthumb-phinf.pstatic.net/20160113_265/forfriend5_1452680767649wQttz_PNG/%B9%AB%C1%A6-4_%BA%B9%BB%E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4849">
            <a:off x="2472045" y="2780703"/>
            <a:ext cx="44386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85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B138-C7CC-47AC-BBE2-48406635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멘토링 과정 목적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6ECCE-D05E-427C-81E6-847FB1AF4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90737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자율 비행 이론의 이해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자율 비행 실습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드론 제작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/>
              <a:t>GroundControl </a:t>
            </a:r>
            <a:r>
              <a:rPr lang="ko-KR" altLang="en-US" dirty="0"/>
              <a:t>경로 비행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파이슨 프로그래밍 </a:t>
            </a:r>
            <a:r>
              <a:rPr lang="ko-KR" altLang="en-US"/>
              <a:t>경로 비행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02233-528C-4AF6-9F9D-10F16169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4613-9749-44BB-A58C-690ABEBE8A2B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A4025-84DE-4163-92DA-8D224649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E9599-B93D-4B27-B218-F2BB961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8" name="Online Media 7" title="￫ﾂﾘ￫ﾹﾄ￬ﾘﾤ 2 + F300 ￪ﾸﾰ￬ﾲﾴ  + QGC + arducopter">
            <a:hlinkClick r:id="" action="ppaction://media"/>
            <a:extLst>
              <a:ext uri="{FF2B5EF4-FFF2-40B4-BE49-F238E27FC236}">
                <a16:creationId xmlns:a16="http://schemas.microsoft.com/office/drawing/2014/main" id="{FCC2B1AB-8C6C-4FC5-9514-85F9FE6501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08157" y="3342558"/>
            <a:ext cx="5038016" cy="28338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823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수학적 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벡터</a:t>
            </a:r>
            <a:r>
              <a:rPr lang="en-US" altLang="ko-KR" dirty="0"/>
              <a:t> </a:t>
            </a:r>
            <a:r>
              <a:rPr lang="en-US" altLang="ko-KR" b="1" i="1" dirty="0"/>
              <a:t>a</a:t>
            </a:r>
            <a:r>
              <a:rPr lang="en-US" altLang="ko-KR" i="1" dirty="0"/>
              <a:t>, </a:t>
            </a:r>
            <a:r>
              <a:rPr lang="en-US" altLang="ko-KR" b="1" i="1" dirty="0"/>
              <a:t>b</a:t>
            </a:r>
            <a:r>
              <a:rPr lang="en-US" altLang="ko-KR" i="1" dirty="0"/>
              <a:t>, </a:t>
            </a:r>
            <a:r>
              <a:rPr lang="en-US" altLang="ko-KR" b="1" i="1" dirty="0"/>
              <a:t>c</a:t>
            </a:r>
            <a:r>
              <a:rPr lang="en-US" altLang="ko-KR" i="1" dirty="0"/>
              <a:t>, </a:t>
            </a:r>
            <a:r>
              <a:rPr lang="en-US" altLang="ko-KR" b="1" dirty="0"/>
              <a:t>0</a:t>
            </a:r>
            <a:r>
              <a:rPr lang="en-US" altLang="ko-KR" dirty="0"/>
              <a:t> ∈ </a:t>
            </a:r>
            <a:r>
              <a:rPr lang="en-US" altLang="ko-KR" i="1" dirty="0" err="1"/>
              <a:t>ℝ</a:t>
            </a:r>
            <a:r>
              <a:rPr lang="en-US" altLang="ko-KR" baseline="30000" dirty="0" err="1"/>
              <a:t>n</a:t>
            </a:r>
            <a:r>
              <a:rPr lang="en-US" altLang="ko-KR" dirty="0"/>
              <a:t> </a:t>
            </a:r>
            <a:r>
              <a:rPr lang="ko-KR" altLang="en-US" dirty="0"/>
              <a:t>에 대하여 다음 성질들이 성립한다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교환</a:t>
            </a:r>
            <a:r>
              <a:rPr lang="en-US" altLang="ko-KR" dirty="0"/>
              <a:t>(commutative)</a:t>
            </a:r>
            <a:r>
              <a:rPr lang="ko-KR" altLang="en-US" dirty="0"/>
              <a:t> 법칙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b="1" i="1" dirty="0"/>
              <a:t>a</a:t>
            </a:r>
            <a:r>
              <a:rPr lang="en-US" altLang="ko-KR" dirty="0"/>
              <a:t> + </a:t>
            </a:r>
            <a:r>
              <a:rPr lang="en-US" altLang="ko-KR" b="1" i="1" dirty="0"/>
              <a:t>b</a:t>
            </a:r>
            <a:r>
              <a:rPr lang="en-US" altLang="ko-KR" dirty="0"/>
              <a:t> = </a:t>
            </a:r>
            <a:r>
              <a:rPr lang="en-US" altLang="ko-KR" b="1" i="1" dirty="0"/>
              <a:t>b</a:t>
            </a:r>
            <a:r>
              <a:rPr lang="en-US" altLang="ko-KR" dirty="0"/>
              <a:t> + </a:t>
            </a:r>
            <a:r>
              <a:rPr lang="en-US" altLang="ko-KR" b="1" i="1" dirty="0"/>
              <a:t>a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결합</a:t>
            </a:r>
            <a:r>
              <a:rPr lang="en-US" altLang="ko-KR" dirty="0"/>
              <a:t>(associative)</a:t>
            </a:r>
            <a:r>
              <a:rPr lang="ko-KR" altLang="en-US" dirty="0"/>
              <a:t> 법칙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en-US" altLang="ko-KR" b="1" i="1" dirty="0"/>
              <a:t>a</a:t>
            </a:r>
            <a:r>
              <a:rPr lang="en-US" altLang="ko-KR" dirty="0"/>
              <a:t> + </a:t>
            </a:r>
            <a:r>
              <a:rPr lang="en-US" altLang="ko-KR" b="1" i="1" dirty="0"/>
              <a:t>b</a:t>
            </a:r>
            <a:r>
              <a:rPr lang="en-US" altLang="ko-KR" dirty="0"/>
              <a:t>) + </a:t>
            </a:r>
            <a:r>
              <a:rPr lang="en-US" altLang="ko-KR" b="1" i="1" dirty="0"/>
              <a:t>c</a:t>
            </a:r>
            <a:r>
              <a:rPr lang="en-US" altLang="ko-KR" dirty="0"/>
              <a:t> = </a:t>
            </a:r>
            <a:r>
              <a:rPr lang="en-US" altLang="ko-KR" b="1" i="1" dirty="0"/>
              <a:t>a</a:t>
            </a:r>
            <a:r>
              <a:rPr lang="en-US" altLang="ko-KR" dirty="0"/>
              <a:t> + (</a:t>
            </a:r>
            <a:r>
              <a:rPr lang="en-US" altLang="ko-KR" b="1" i="1" dirty="0"/>
              <a:t>b</a:t>
            </a:r>
            <a:r>
              <a:rPr lang="en-US" altLang="ko-KR" dirty="0"/>
              <a:t> + </a:t>
            </a:r>
            <a:r>
              <a:rPr lang="en-US" altLang="ko-KR" b="1" i="1" dirty="0"/>
              <a:t>c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항등원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b="1" i="1" dirty="0"/>
              <a:t>u</a:t>
            </a:r>
            <a:r>
              <a:rPr lang="en-US" altLang="ko-KR" dirty="0"/>
              <a:t> + </a:t>
            </a:r>
            <a:r>
              <a:rPr lang="en-US" altLang="ko-KR" b="1" dirty="0"/>
              <a:t>0</a:t>
            </a:r>
            <a:r>
              <a:rPr lang="en-US" altLang="ko-KR" dirty="0"/>
              <a:t> = </a:t>
            </a:r>
            <a:r>
              <a:rPr lang="en-US" altLang="ko-KR" b="1" i="1" dirty="0"/>
              <a:t>u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F49A-A330-4CAD-A8C1-06CCD67ED6D9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65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69097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가속도 등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AA0-9A35-4770-940C-6998702736B5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FCF9B6-0B45-46F3-BDC9-9652335A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089" y="1998624"/>
            <a:ext cx="5483821" cy="430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8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</a:t>
            </a:r>
            <a:r>
              <a:rPr lang="ko-KR" altLang="en-US" dirty="0"/>
              <a:t>가 아닌 예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3033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크기와 방향을 가지는 것은 모두 벡터인 것은 아니다</a:t>
            </a:r>
            <a:r>
              <a:rPr lang="en-US" altLang="ko-KR" sz="20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3</a:t>
            </a:r>
            <a:r>
              <a:rPr lang="ko-KR" altLang="en-US" sz="2000" dirty="0"/>
              <a:t>축의 회전은 벡터가 아니다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2890-7120-4F97-9FF5-03867D9F9771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55" y="3121155"/>
            <a:ext cx="2436060" cy="231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454D0-6690-42D2-BAD1-83B45CF2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242" y="2101534"/>
            <a:ext cx="3471258" cy="385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03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물리학적 표기법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9CB87-5DD9-4971-BB45-DE7D9E752532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936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알파벳 위에 화살표를 표기한다</a:t>
            </a:r>
            <a:r>
              <a:rPr lang="en-US" altLang="ko-KR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i="1" dirty="0"/>
              <a:t>a</a:t>
            </a:r>
            <a:r>
              <a:rPr lang="en-US" dirty="0"/>
              <a:t> = (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i="1" dirty="0"/>
              <a:t>,  . . .  , a</a:t>
            </a:r>
            <a:r>
              <a:rPr lang="en-US" i="1" baseline="-25000" dirty="0"/>
              <a:t>n</a:t>
            </a:r>
            <a:r>
              <a:rPr lang="en-US" dirty="0"/>
              <a:t>) </a:t>
            </a:r>
            <a:r>
              <a:rPr lang="ko-KR" altLang="en-US" dirty="0"/>
              <a:t>로 표기한다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549760-713D-4106-9EE7-437A60BE2C22}"/>
              </a:ext>
            </a:extLst>
          </p:cNvPr>
          <p:cNvGrpSpPr/>
          <p:nvPr/>
        </p:nvGrpSpPr>
        <p:grpSpPr>
          <a:xfrm>
            <a:off x="2567031" y="2684477"/>
            <a:ext cx="4462068" cy="2800806"/>
            <a:chOff x="1764111" y="2036413"/>
            <a:chExt cx="5038486" cy="34400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4392" y="2036413"/>
              <a:ext cx="1078205" cy="1162769"/>
            </a:xfrm>
            <a:prstGeom prst="rect">
              <a:avLst/>
            </a:prstGeom>
          </p:spPr>
        </p:pic>
        <p:pic>
          <p:nvPicPr>
            <p:cNvPr id="1026" name="Picture 2" descr="Image result for physic vector arrow nota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98589">
              <a:off x="1764111" y="3371421"/>
              <a:ext cx="4276725" cy="21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2648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수학적 표기법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i="1" dirty="0"/>
              <a:t>n </a:t>
            </a:r>
            <a:r>
              <a:rPr lang="ko-KR" altLang="en-US" dirty="0"/>
              <a:t>개의 숫자 배열의 </a:t>
            </a:r>
            <a:r>
              <a:rPr lang="ko-KR" altLang="en-US" i="1" dirty="0"/>
              <a:t>컬럼</a:t>
            </a:r>
            <a:r>
              <a:rPr lang="ko-KR" altLang="en-US" dirty="0"/>
              <a:t>  </a:t>
            </a:r>
            <a:r>
              <a:rPr lang="en-US" altLang="ko-KR" dirty="0"/>
              <a:t>n-vector</a:t>
            </a:r>
            <a:r>
              <a:rPr lang="ko-KR" altLang="en-US" dirty="0"/>
              <a:t>를 아래와 같이 표기한다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i="1" baseline="-25000" dirty="0"/>
              <a:t>i</a:t>
            </a:r>
            <a:r>
              <a:rPr lang="en-US" dirty="0"/>
              <a:t> </a:t>
            </a:r>
            <a:r>
              <a:rPr lang="ko-KR" altLang="en-US" dirty="0"/>
              <a:t>는 벡터 </a:t>
            </a:r>
            <a:r>
              <a:rPr lang="en-US" altLang="ko-KR" b="1" i="1" dirty="0"/>
              <a:t>a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i="1" dirty="0"/>
              <a:t>i</a:t>
            </a:r>
            <a:r>
              <a:rPr lang="ko-KR" altLang="en-US" dirty="0"/>
              <a:t>번째 요소이다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altLang="ko-KR" i="1" dirty="0"/>
              <a:t>ℝ</a:t>
            </a:r>
            <a:r>
              <a:rPr lang="en-US" dirty="0"/>
              <a:t> </a:t>
            </a:r>
            <a:r>
              <a:rPr lang="ko-KR" altLang="en-US" dirty="0"/>
              <a:t>은 실수 집합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i="1" dirty="0" err="1"/>
              <a:t>ℝ</a:t>
            </a:r>
            <a:r>
              <a:rPr lang="en-US" baseline="30000" dirty="0" err="1"/>
              <a:t>n</a:t>
            </a:r>
            <a:r>
              <a:rPr lang="en-US" dirty="0"/>
              <a:t> </a:t>
            </a:r>
            <a:r>
              <a:rPr lang="ko-KR" altLang="en-US" dirty="0"/>
              <a:t>은 </a:t>
            </a:r>
            <a:r>
              <a:rPr lang="en-US" altLang="ko-KR" i="1" dirty="0"/>
              <a:t>n</a:t>
            </a:r>
            <a:r>
              <a:rPr lang="en-US" altLang="ko-KR" dirty="0"/>
              <a:t> </a:t>
            </a:r>
            <a:r>
              <a:rPr lang="ko-KR" altLang="en-US" dirty="0"/>
              <a:t>차원 실수 벡터 공간</a:t>
            </a:r>
            <a:r>
              <a:rPr lang="en-US" altLang="ko-KR" dirty="0"/>
              <a:t>.</a:t>
            </a:r>
            <a:endParaRPr lang="en-US" i="1" dirty="0"/>
          </a:p>
          <a:p>
            <a:pPr>
              <a:lnSpc>
                <a:spcPct val="120000"/>
              </a:lnSpc>
            </a:pPr>
            <a:r>
              <a:rPr lang="ko-KR" altLang="en-US" dirty="0"/>
              <a:t>벡터는 소문자 볼딕체로 표기함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b="1" i="1" dirty="0"/>
              <a:t>a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벡터 요소는 소문자로 표기함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i="1" dirty="0"/>
              <a:t>, . . . , a</a:t>
            </a:r>
            <a:r>
              <a:rPr lang="en-US" i="1" baseline="-25000" dirty="0"/>
              <a:t>n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8561-DD8B-4D7E-A047-E890B553C78B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021" y="1831392"/>
            <a:ext cx="1131025" cy="12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53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3ED9A-4D28-442F-88E6-C47EFD32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A247B-4629-4D09-A22B-02422E078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행렬의 정의</a:t>
            </a:r>
            <a:endParaRPr lang="en-US" altLang="ko-KR" dirty="0"/>
          </a:p>
          <a:p>
            <a:r>
              <a:rPr lang="ko-KR" altLang="en-US" dirty="0"/>
              <a:t>행렬 응용</a:t>
            </a:r>
            <a:endParaRPr lang="en-US" altLang="ko-KR" dirty="0"/>
          </a:p>
          <a:p>
            <a:r>
              <a:rPr lang="ko-KR" altLang="en-US" dirty="0"/>
              <a:t>선형 방정식</a:t>
            </a:r>
            <a:endParaRPr lang="en-US" altLang="ko-KR" dirty="0"/>
          </a:p>
          <a:p>
            <a:r>
              <a:rPr lang="ko-KR" altLang="en-US" dirty="0"/>
              <a:t>행렬식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311E4-E281-4D85-853B-252B8BD0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A4F2-53F0-4F26-B927-948FEAA9A46A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51655-8434-4390-8853-4F1D2B63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1D55E-B390-41C4-B537-483E4D35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23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0A92-E53D-43D7-9C19-E4978C5D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(Matrix)</a:t>
            </a:r>
            <a:r>
              <a:rPr lang="ko-KR" altLang="en-US" dirty="0"/>
              <a:t>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40F4-5DEC-4A43-8965-31012ADF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행렬은 숫자의 직사각형 배열이다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행렬은 일반적으로 대문자 굵은 체로 표시한다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,  </a:t>
            </a:r>
            <a:r>
              <a:rPr lang="en-US" altLang="ko-KR" sz="2000" b="1" i="1" dirty="0"/>
              <a:t>A</a:t>
            </a:r>
            <a:r>
              <a:rPr lang="en-US" altLang="ko-KR" sz="2000" dirty="0"/>
              <a:t>).</a:t>
            </a:r>
          </a:p>
          <a:p>
            <a:r>
              <a:rPr lang="en-US" altLang="ko-KR" sz="2000" dirty="0"/>
              <a:t> </a:t>
            </a:r>
            <a:r>
              <a:rPr lang="en-US" altLang="ko-KR" sz="2000" i="1" dirty="0"/>
              <a:t>m</a:t>
            </a:r>
            <a:r>
              <a:rPr lang="en-US" altLang="ko-KR" sz="1600" dirty="0"/>
              <a:t>×</a:t>
            </a:r>
            <a:r>
              <a:rPr lang="en-US" altLang="ko-KR" sz="2000" i="1" dirty="0"/>
              <a:t>n</a:t>
            </a:r>
            <a:r>
              <a:rPr lang="en-US" altLang="ko-KR" sz="2000" dirty="0"/>
              <a:t> </a:t>
            </a:r>
            <a:r>
              <a:rPr lang="ko-KR" altLang="en-US" sz="2000" dirty="0"/>
              <a:t>행렬은 </a:t>
            </a:r>
            <a:r>
              <a:rPr lang="en-US" altLang="ko-KR" sz="2000" i="1" dirty="0"/>
              <a:t>m</a:t>
            </a:r>
            <a:r>
              <a:rPr lang="ko-KR" altLang="en-US" sz="2000" dirty="0"/>
              <a:t>행 및 </a:t>
            </a:r>
            <a:r>
              <a:rPr lang="en-US" altLang="ko-KR" sz="2000" i="1" dirty="0"/>
              <a:t>n</a:t>
            </a:r>
            <a:r>
              <a:rPr lang="ko-KR" altLang="en-US" sz="2000" dirty="0"/>
              <a:t>열을 가지며</a:t>
            </a:r>
            <a:r>
              <a:rPr lang="en-US" altLang="ko-KR" sz="2000" dirty="0"/>
              <a:t>, </a:t>
            </a:r>
            <a:r>
              <a:rPr lang="ko-KR" altLang="en-US" sz="2000" dirty="0"/>
              <a:t>아래와 같이 표기한다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i="1" baseline="-25000" dirty="0"/>
              <a:t>k</a:t>
            </a:r>
            <a:r>
              <a:rPr lang="ko-KR" altLang="en-US" sz="2000" dirty="0"/>
              <a:t>는 </a:t>
            </a:r>
            <a:r>
              <a:rPr lang="en-US" sz="2000" b="1" i="1" dirty="0"/>
              <a:t>A </a:t>
            </a:r>
            <a:r>
              <a:rPr lang="ko-KR" altLang="en-US" sz="2000" b="1" dirty="0"/>
              <a:t>행렬</a:t>
            </a:r>
            <a:r>
              <a:rPr lang="ko-KR" altLang="en-US" sz="2000" dirty="0"/>
              <a:t>의 </a:t>
            </a:r>
            <a:r>
              <a:rPr lang="en-US" sz="2000" i="1" dirty="0"/>
              <a:t>k</a:t>
            </a:r>
            <a:r>
              <a:rPr lang="ko-KR" altLang="en-US" sz="2000" dirty="0"/>
              <a:t>번째 열을 나타낸다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85E1-BE75-4290-80DC-E82FA270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43568-856D-450E-B715-A6FB60CA746C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E583F-70D2-4A0C-A28B-B2DB719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EB614-0832-4097-8D4E-58F123A6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3125D-131A-4798-97CA-13141388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72" y="2602910"/>
            <a:ext cx="2853499" cy="147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4C4F6-0F91-4686-B01A-8763C231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563" y="4851199"/>
            <a:ext cx="1305406" cy="1210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ED6738-EC6D-42DC-8189-38E284854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27" y="5223037"/>
            <a:ext cx="236253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72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7CD7-0CC7-49EE-890F-39D31AE8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E2B14-1F24-4476-A99E-E398FC212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9D1C2-6747-47AA-A814-8F5C0F2F438E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156B3-EF79-471B-94FB-0E1367B8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38D53-DFDA-44FE-B64B-237EE21C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08046C-F022-4DEA-AD73-98BCDBA9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346" y="1464422"/>
            <a:ext cx="3437829" cy="2067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/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3   −1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−1        1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2   −3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3600" dirty="0"/>
                  <a:t>  =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 5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 2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656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D2EF-FD5B-4099-8709-A38FC4FE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방정식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08480"/>
          </a:xfrm>
        </p:spPr>
        <p:txBody>
          <a:bodyPr/>
          <a:lstStyle/>
          <a:p>
            <a:pPr marL="0" indent="0">
              <a:buNone/>
            </a:pPr>
            <a:r>
              <a:rPr lang="ko-KR" altLang="en-US"/>
              <a:t>선형 대수는 다항 </a:t>
            </a:r>
            <a:r>
              <a:rPr lang="en-US" altLang="ko-KR"/>
              <a:t>1</a:t>
            </a:r>
            <a:r>
              <a:rPr lang="ko-KR" altLang="en-US"/>
              <a:t>차 방정식의 사칙연산이다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DA46E-67BA-4E52-9DF9-3F4FD949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28C03-C9DE-4076-9E61-9EFF68D732D6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A654F-943E-413C-959C-47731CA5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08220-8C34-4036-A434-07640706E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885813" y="2157260"/>
            <a:ext cx="5017350" cy="4081227"/>
            <a:chOff x="2277315" y="1364853"/>
            <a:chExt cx="5869129" cy="48316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AD38CF-B89E-4598-917D-6BEA4D670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315" y="1364853"/>
              <a:ext cx="4181471" cy="159779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7A4C74-BD74-4D1C-B935-4B06B190623E}"/>
                </a:ext>
              </a:extLst>
            </p:cNvPr>
            <p:cNvGrpSpPr/>
            <p:nvPr/>
          </p:nvGrpSpPr>
          <p:grpSpPr>
            <a:xfrm>
              <a:off x="2372578" y="3341260"/>
              <a:ext cx="4321101" cy="1268835"/>
              <a:chOff x="1039464" y="3429000"/>
              <a:chExt cx="4905975" cy="147496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11244EF-6D39-414D-B55A-805BEE309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9464" y="3429000"/>
                <a:ext cx="3143689" cy="14289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1BA7926-5426-4211-BF76-425AACE4E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9385" y="3484546"/>
                <a:ext cx="1286054" cy="1419423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D85012-7293-4162-82AB-121D71A1D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3328" y="5831362"/>
              <a:ext cx="1130711" cy="3651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FBDD37-CDC4-4BA5-9D30-7082AF1F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2578" y="4995028"/>
              <a:ext cx="2248214" cy="44773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2B661C-03D4-46C5-85E0-F7BEC8470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40914" y="5014080"/>
              <a:ext cx="2905530" cy="428685"/>
            </a:xfrm>
            <a:prstGeom prst="rect">
              <a:avLst/>
            </a:prstGeom>
          </p:spPr>
        </p:pic>
      </p:grp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F77C5D8-940D-4E76-B499-4EE13F56D1B8}"/>
              </a:ext>
            </a:extLst>
          </p:cNvPr>
          <p:cNvCxnSpPr>
            <a:cxnSpLocks/>
            <a:stCxn id="7" idx="1"/>
            <a:endCxn id="10" idx="1"/>
          </p:cNvCxnSpPr>
          <p:nvPr/>
        </p:nvCxnSpPr>
        <p:spPr>
          <a:xfrm rot="10800000" flipH="1" flipV="1">
            <a:off x="2885812" y="2832081"/>
            <a:ext cx="56433" cy="3252198"/>
          </a:xfrm>
          <a:prstGeom prst="curvedConnector3">
            <a:avLst>
              <a:gd name="adj1" fmla="val -2025411"/>
            </a:avLst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727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F63F-C207-4665-8450-CEBD69AD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</a:t>
            </a:r>
            <a:r>
              <a:rPr lang="en-US" altLang="ko-KR" dirty="0"/>
              <a:t>(Determinant)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AD349-6430-4936-80A2-74E7AC2BD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4426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정방 행렬</a:t>
            </a:r>
            <a:r>
              <a:rPr lang="en-US" altLang="ko-KR" sz="1600" dirty="0"/>
              <a:t> </a:t>
            </a:r>
            <a:r>
              <a:rPr lang="en-US" altLang="ko-KR" sz="1600" b="1" i="1" dirty="0"/>
              <a:t>A</a:t>
            </a:r>
            <a:r>
              <a:rPr lang="ko-KR" altLang="en-US" sz="1600" dirty="0"/>
              <a:t>의 행렬식은 </a:t>
            </a:r>
            <a:r>
              <a:rPr lang="en-US" altLang="ko-KR" sz="1600" dirty="0"/>
              <a:t>|</a:t>
            </a:r>
            <a:r>
              <a:rPr lang="en-US" altLang="ko-KR" sz="1600" b="1" i="1" dirty="0"/>
              <a:t>A</a:t>
            </a:r>
            <a:r>
              <a:rPr lang="en-US" altLang="ko-KR" sz="1600" dirty="0"/>
              <a:t>| </a:t>
            </a:r>
            <a:r>
              <a:rPr lang="ko-KR" altLang="en-US" sz="1600" dirty="0"/>
              <a:t>로 나타낸다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행렬식은 다음과 같은 성질은 </a:t>
            </a:r>
            <a:r>
              <a:rPr lang="ko-KR" altLang="en-US" sz="1600"/>
              <a:t>가진다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행렬식은 행벡터에 선형</a:t>
            </a:r>
            <a:r>
              <a:rPr lang="en-US" altLang="ko-KR" sz="1600"/>
              <a:t>(Linear) </a:t>
            </a:r>
            <a:r>
              <a:rPr lang="ko-KR" altLang="en-US" sz="1600"/>
              <a:t>함수이다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두 개의 행벡터가 같으면 행렬식은 </a:t>
            </a:r>
            <a:r>
              <a:rPr lang="en-US" altLang="ko-KR" sz="1600"/>
              <a:t>0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단위 행렬의 행렬식은 </a:t>
            </a:r>
            <a:r>
              <a:rPr lang="en-US" altLang="ko-KR" sz="1600"/>
              <a:t>1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/>
              <a:t>어떤 행벡터에 스칼라 값을 곱하여 다른 행벡터에 더하여도 행렬식은 변하지 않는다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두 행 벡터를 서로 바꾸면 행렬식의 값은 </a:t>
            </a:r>
            <a:r>
              <a:rPr lang="en-US" altLang="ko-KR" sz="1600"/>
              <a:t>-|A| 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4D0EB-0A7A-4B3A-A26C-B2C2C22B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351E7-EF6A-4A0C-9D92-BF5C9D6C80E0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8190-16BF-4719-BCE5-72140BA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08AD-364A-4A94-A16C-7D93551A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06871" y="3697969"/>
                <a:ext cx="8766495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(1)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/>
              </a:p>
              <a:p>
                <a:pPr>
                  <a:lnSpc>
                    <a:spcPct val="150000"/>
                  </a:lnSpc>
                </a:pPr>
                <a:r>
                  <a:rPr lang="en-US" sz="2800"/>
                  <a:t>         =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(1)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+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3697969"/>
                <a:ext cx="8766495" cy="1292662"/>
              </a:xfrm>
              <a:prstGeom prst="rect">
                <a:avLst/>
              </a:prstGeom>
              <a:blipFill>
                <a:blip r:embed="rId2"/>
                <a:stretch>
                  <a:fillRect b="-10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06871" y="4924972"/>
                <a:ext cx="8766495" cy="578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= 0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4924972"/>
                <a:ext cx="8766495" cy="578428"/>
              </a:xfrm>
              <a:prstGeom prst="rect">
                <a:avLst/>
              </a:prstGeom>
              <a:blipFill>
                <a:blip r:embed="rId3"/>
                <a:stretch>
                  <a:fillRect b="-3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06871" y="5710021"/>
                <a:ext cx="4771808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= 1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5710021"/>
                <a:ext cx="4771808" cy="646331"/>
              </a:xfrm>
              <a:prstGeom prst="rect">
                <a:avLst/>
              </a:prstGeom>
              <a:blipFill>
                <a:blip r:embed="rId4"/>
                <a:stretch>
                  <a:fillRect b="-2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10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581917"/>
          </a:xfrm>
        </p:spPr>
        <p:txBody>
          <a:bodyPr>
            <a:normAutofit/>
          </a:bodyPr>
          <a:lstStyle/>
          <a:p>
            <a:r>
              <a:rPr lang="en-US" sz="2400" dirty="0"/>
              <a:t>The ArduPilot project earliest roots date back to late 2007.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9625-3A90-4AAF-B08C-B456CE6823C7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7" name="Online Media 6" title="￬ﾞﾐ￬ﾜﾨ ￫ﾹﾄ￭ﾖﾉ ￬ﾘﾈ￬ﾋﾜ 01">
            <a:hlinkClick r:id="" action="ppaction://media"/>
            <a:extLst>
              <a:ext uri="{FF2B5EF4-FFF2-40B4-BE49-F238E27FC236}">
                <a16:creationId xmlns:a16="http://schemas.microsoft.com/office/drawing/2014/main" id="{5E6BA3A0-4DB8-4446-A7DA-FEBB42E6BF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4920" y="2022225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ko-KR" altLang="en-US" sz="4000" dirty="0"/>
              <a:t>과제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1C26-5B81-4182-9178-2ED82C49FD67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78A7D9-9F23-471B-BA3D-0267B4E3A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02703"/>
          </a:xfrm>
        </p:spPr>
        <p:txBody>
          <a:bodyPr/>
          <a:lstStyle/>
          <a:p>
            <a:r>
              <a:rPr lang="ko-KR" altLang="en-US" dirty="0"/>
              <a:t>아래의 행렬식을 증명하세요</a:t>
            </a:r>
            <a:r>
              <a:rPr lang="en-US" altLang="ko-KR" dirty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15462" y="2650819"/>
                <a:ext cx="7966796" cy="2077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sz="80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62" y="2650819"/>
                <a:ext cx="7966796" cy="2077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429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/>
              <a:t>1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36C6D0-BD15-4302-9A11-5945A1F10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876" y="1693713"/>
            <a:ext cx="3461516" cy="9763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C2CAB-633B-435B-B69C-F910109B5573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03CC5-60E3-419D-AEAC-90091633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98" y="3276209"/>
            <a:ext cx="8564456" cy="263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96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5F390-BC50-4BDB-BAB6-195045FEE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 dirty="0"/>
              <a:t>2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53181A-425C-4560-8252-5A5A5206D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483" y="1614680"/>
            <a:ext cx="6397406" cy="280102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0E317-60AF-44A4-99C3-98AB7504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D185-88B0-455C-878B-3A33C153DC6F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CC58A-E53A-4E54-B087-01D4D12D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3BB86-A5A9-490A-9B62-2B8ED28B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757E5D-71C9-469B-8EF1-A85B7083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664" y="4870098"/>
            <a:ext cx="1625286" cy="887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493062-B315-41DC-9886-621200DE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351" y="5060291"/>
            <a:ext cx="1752082" cy="5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45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4A931-BD61-4AFE-8C7C-963AAF46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46D85-66E8-4F76-BDA1-EE4CDD448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내적</a:t>
            </a:r>
            <a:endParaRPr lang="en-US" altLang="ko-KR" dirty="0"/>
          </a:p>
          <a:p>
            <a:r>
              <a:rPr lang="ko-KR" altLang="en-US" dirty="0"/>
              <a:t>외적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A123A-5CC1-4DA3-ADDF-12A31298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A788-3FEE-458E-8FF5-7D24D81C4D05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D3E4-12EC-4690-874E-E41899EF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64806-86F3-4F3B-94A4-DEA39241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54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 </a:t>
                </a:r>
                <a:r>
                  <a:rPr lang="en-US" altLang="ko-KR" dirty="0"/>
                  <a:t>= Inner Product = Dot Product = Scalar Product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정의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∈ </a:t>
                </a:r>
                <a:r>
                  <a:rPr lang="en-US" altLang="ko-KR" dirty="0" err="1"/>
                  <a:t>ℝ</a:t>
                </a:r>
                <a:r>
                  <a:rPr lang="en-US" altLang="ko-KR" baseline="30000" dirty="0" err="1"/>
                  <a:t>n</a:t>
                </a:r>
                <a:r>
                  <a:rPr lang="en-US" altLang="ko-KR" baseline="30000" dirty="0"/>
                  <a:t> </a:t>
                </a:r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대하여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 </a:t>
                </a:r>
                <a:r>
                  <a:rPr lang="en-US" altLang="ko-KR"/>
                  <a:t>= </a:t>
                </a:r>
                <a:r>
                  <a:rPr lang="en-US" altLang="ko-KR" b="1" i="1"/>
                  <a:t>x · y</a:t>
                </a:r>
                <a:endParaRPr lang="en-US" altLang="ko-KR" b="1" i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내적 예</a:t>
                </a:r>
                <a:endParaRPr lang="en-US" altLang="ko-KR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1" i="1" dirty="0"/>
                  <a:t>x</a:t>
                </a:r>
                <a:r>
                  <a:rPr lang="en-US" altLang="ko-KR" b="1" dirty="0"/>
                  <a:t> = [ 1, 2 ]</a:t>
                </a:r>
                <a:r>
                  <a:rPr lang="en-US" altLang="ko-KR" i="1" baseline="30000" dirty="0"/>
                  <a:t>T </a:t>
                </a:r>
                <a:r>
                  <a:rPr lang="en-US" altLang="ko-KR" b="1" i="1" dirty="0"/>
                  <a:t>,   y</a:t>
                </a:r>
                <a:r>
                  <a:rPr lang="en-US" altLang="ko-KR" b="1" dirty="0"/>
                  <a:t> = [ 3, 4 ]</a:t>
                </a:r>
                <a:r>
                  <a:rPr lang="en-US" altLang="ko-KR" i="1" baseline="30000" dirty="0"/>
                  <a:t>T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b="1" i="1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9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4EEF7-E596-4265-A7BD-B77C29481BD7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893" y="2382472"/>
            <a:ext cx="3485886" cy="228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45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07579" cy="243588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외적 </a:t>
            </a:r>
            <a:r>
              <a:rPr lang="en-US" altLang="ko-KR" dirty="0"/>
              <a:t>= </a:t>
            </a:r>
            <a:r>
              <a:rPr lang="ko-KR" altLang="en-US" dirty="0"/>
              <a:t>벡터 곲</a:t>
            </a:r>
            <a:r>
              <a:rPr lang="en-US" altLang="ko-KR" dirty="0"/>
              <a:t>= Outer Product = Cross Product = Vector Product</a:t>
            </a:r>
          </a:p>
          <a:p>
            <a:r>
              <a:rPr lang="ko-KR" altLang="en-US" dirty="0"/>
              <a:t>외적의 정의</a:t>
            </a:r>
            <a:endParaRPr lang="en-US" altLang="ko-KR" dirty="0"/>
          </a:p>
          <a:p>
            <a:pPr lvl="1"/>
            <a:r>
              <a:rPr lang="ko-KR" altLang="en-US" dirty="0"/>
              <a:t>방향</a:t>
            </a:r>
            <a:r>
              <a:rPr lang="en-US" altLang="ko-KR" dirty="0"/>
              <a:t>: </a:t>
            </a:r>
            <a:r>
              <a:rPr lang="ko-KR" altLang="en-US" dirty="0"/>
              <a:t>두 벡터에 반시계 방향으로 수직</a:t>
            </a:r>
            <a:endParaRPr lang="en-US" altLang="ko-KR" dirty="0"/>
          </a:p>
          <a:p>
            <a:pPr lvl="1"/>
            <a:r>
              <a:rPr lang="ko-KR" altLang="en-US" dirty="0"/>
              <a:t>크기</a:t>
            </a:r>
            <a:r>
              <a:rPr lang="en-US" altLang="ko-KR" dirty="0"/>
              <a:t>: </a:t>
            </a:r>
            <a:r>
              <a:rPr lang="ko-KR" altLang="en-US" dirty="0"/>
              <a:t>두 벡터가 이루는 평행사변형의 면적</a:t>
            </a:r>
            <a:r>
              <a:rPr lang="en-US" altLang="ko-KR" dirty="0"/>
              <a:t> </a:t>
            </a:r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367D-C32F-414D-A817-5B2136A67C49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128" y="3987017"/>
            <a:ext cx="2365671" cy="2109558"/>
          </a:xfrm>
          <a:prstGeom prst="rect">
            <a:avLst/>
          </a:prstGeom>
        </p:spPr>
      </p:pic>
      <p:pic>
        <p:nvPicPr>
          <p:cNvPr id="3076" name="Picture 4" descr="Image result for physics vector outer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72" y="3937149"/>
            <a:ext cx="2814128" cy="21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08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공식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93EF-6A42-496B-A3CF-E8FF93F6DA2B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1472349"/>
            <a:ext cx="2295845" cy="1571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62" y="3443982"/>
            <a:ext cx="4210638" cy="11336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2" y="5094431"/>
            <a:ext cx="5811061" cy="676369"/>
          </a:xfrm>
          <a:prstGeom prst="rect">
            <a:avLst/>
          </a:prstGeom>
        </p:spPr>
      </p:pic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72076" y="2055849"/>
            <a:ext cx="3067478" cy="2638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120AF1-B075-444D-A8FB-5869700A0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651" y="1306199"/>
            <a:ext cx="1757498" cy="19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31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예제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A36D-EAB8-4A75-9ADA-ED6691F37168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47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9A32BDD-C4D8-4C8B-B895-C3F8EDF1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6904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벡터 </a:t>
            </a:r>
            <a:r>
              <a:rPr lang="en-US" sz="3200" b="1" i="1" dirty="0"/>
              <a:t>a </a:t>
            </a:r>
            <a:r>
              <a:rPr lang="en-US" sz="3200" dirty="0"/>
              <a:t>= (3,−3,1), </a:t>
            </a:r>
            <a:r>
              <a:rPr lang="en-US" sz="3200" b="1" i="1" dirty="0"/>
              <a:t>b</a:t>
            </a:r>
            <a:r>
              <a:rPr lang="en-US" sz="3200" dirty="0"/>
              <a:t>=(4,9,2)</a:t>
            </a:r>
            <a:r>
              <a:rPr lang="ko-KR" altLang="en-US" sz="3200" dirty="0"/>
              <a:t>의 외적은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1C4367-6231-448C-AC95-21F2428D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16" y="2451304"/>
            <a:ext cx="2753109" cy="12765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1764AE-EB1A-48D9-91F8-BBBA72BD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282" y="4154987"/>
            <a:ext cx="6430272" cy="428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3E1F57-5A17-4745-AD0E-D2FA3D742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282" y="5010827"/>
            <a:ext cx="258163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33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r>
              <a:rPr lang="en-US" altLang="ko-KR"/>
              <a:t>/</a:t>
            </a:r>
            <a:r>
              <a:rPr lang="ko-KR" altLang="en-US"/>
              <a:t>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/>
              <a:t>참고 동영상</a:t>
            </a:r>
            <a:endParaRPr lang="en-US" altLang="ko-KR"/>
          </a:p>
          <a:p>
            <a:pPr lvl="1"/>
            <a:r>
              <a:rPr lang="en-US">
                <a:hlinkClick r:id="rId2"/>
              </a:rPr>
              <a:t>https://www.youtube.com/watch?v=eYF_QVdS3yY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3C29-4F5E-4483-89E1-A90A52033138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48</a:t>
            </a:fld>
            <a:endParaRPr lang="en-US"/>
          </a:p>
        </p:txBody>
      </p:sp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867" y="2586617"/>
            <a:ext cx="4610998" cy="34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7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외적 응용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/>
          <a:lstStyle/>
          <a:p>
            <a:r>
              <a:rPr lang="ko-KR" altLang="en-US"/>
              <a:t>아래 삼각형의 면적을 구하세요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8989-788E-4B0E-A1BA-1A46283C64D4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 descr="                        C          - --&gt;          AC  A          ---&gt;        AB                    B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329" y="2281980"/>
            <a:ext cx="4069383" cy="24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    1----&gt;    ---&gt; A =  2|AB  Ã AC  |.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532" y="5203171"/>
            <a:ext cx="17049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9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060090"/>
          </a:xfrm>
        </p:spPr>
        <p:txBody>
          <a:bodyPr>
            <a:normAutofit/>
          </a:bodyPr>
          <a:lstStyle/>
          <a:p>
            <a:r>
              <a:rPr lang="en-US" dirty="0"/>
              <a:t>EMAV competition – Pixhawk team – Delft 2009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CFFB4-BD9C-44D3-80ED-FE96FC77F064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7" name="Online Media 6" title="PIXHAWK EMAV 2009 / Spring semester">
            <a:hlinkClick r:id="" action="ppaction://media"/>
            <a:extLst>
              <a:ext uri="{FF2B5EF4-FFF2-40B4-BE49-F238E27FC236}">
                <a16:creationId xmlns:a16="http://schemas.microsoft.com/office/drawing/2014/main" id="{0617CE9B-6F86-443A-90F8-643CB72D06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2247" y="1975240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2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 dirty="0"/>
              <a:t>벡터 외적 응용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11411"/>
          </a:xfrm>
        </p:spPr>
        <p:txBody>
          <a:bodyPr>
            <a:normAutofit/>
          </a:bodyPr>
          <a:lstStyle/>
          <a:p>
            <a:r>
              <a:rPr lang="ko-KR" altLang="en-US" dirty="0"/>
              <a:t>아래 삼각형의 면적을</a:t>
            </a:r>
            <a:r>
              <a:rPr lang="en-US" altLang="ko-KR" dirty="0"/>
              <a:t> </a:t>
            </a:r>
            <a:r>
              <a:rPr lang="ko-KR" altLang="en-US" dirty="0"/>
              <a:t>벡터 외적의 행렬식을 이용하여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970F-F869-465D-8E2B-F110AB91E5D3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50</a:t>
            </a:fld>
            <a:endParaRPr lang="en-US"/>
          </a:p>
        </p:txBody>
      </p:sp>
      <p:pic>
        <p:nvPicPr>
          <p:cNvPr id="1026" name="Picture 2" descr="https://www.mathopenref.com/images/triangle345/triangle345.gif">
            <a:extLst>
              <a:ext uri="{FF2B5EF4-FFF2-40B4-BE49-F238E27FC236}">
                <a16:creationId xmlns:a16="http://schemas.microsoft.com/office/drawing/2014/main" id="{3DF7F8F1-5B41-48D1-97D4-8A0195CEC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685" y="2181087"/>
            <a:ext cx="4756823" cy="363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895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456C-44AC-4FE5-ABEB-8EA08EA2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101B2-CFCE-48F1-A6D5-0AC985288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531C1-77FF-48EC-8C26-5D0A17CFDF29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6364F-AB1F-4833-92E3-CC2B704A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1CC6E-D983-42A7-AFDF-6C9EEB91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7CF98E-D4DE-4E24-A3C1-5DA11361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90" y="2836576"/>
            <a:ext cx="4401164" cy="552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D2C12-3C95-44FB-B638-570209F6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89" y="3791536"/>
            <a:ext cx="5134692" cy="168616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A0C9961-EA82-4F60-8A07-B62D5BFD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78872"/>
          </a:xfrm>
        </p:spPr>
        <p:txBody>
          <a:bodyPr/>
          <a:lstStyle/>
          <a:p>
            <a:r>
              <a:rPr lang="ko-KR" altLang="en-US" dirty="0"/>
              <a:t>평행 정육면체의 체적 구하기</a:t>
            </a:r>
            <a:endParaRPr lang="en-US" altLang="ko-KR" dirty="0"/>
          </a:p>
          <a:p>
            <a:pPr lvl="1"/>
            <a:r>
              <a:rPr lang="ko-KR" altLang="en-US" dirty="0"/>
              <a:t>외적</a:t>
            </a:r>
            <a:r>
              <a:rPr lang="en-US" altLang="ko-KR" dirty="0"/>
              <a:t>/</a:t>
            </a:r>
            <a:r>
              <a:rPr lang="ko-KR" altLang="en-US" dirty="0"/>
              <a:t>내적 복합 연산</a:t>
            </a:r>
            <a:endParaRPr lang="en-US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0D810D29-71D7-4A32-B4D9-B04B3EC2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10" y="2739579"/>
            <a:ext cx="3185144" cy="21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65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: </a:t>
            </a:r>
            <a:r>
              <a:rPr lang="ko-KR" altLang="en-US" dirty="0"/>
              <a:t>폴리곤 면적 구하기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i="1" dirty="0"/>
              <a:t>i</a:t>
            </a:r>
            <a:r>
              <a:rPr lang="ko-KR" altLang="en-US" dirty="0"/>
              <a:t>번째 꼭지점의 좌표가 </a:t>
            </a:r>
            <a:r>
              <a:rPr lang="en-US" altLang="ko-KR" dirty="0"/>
              <a:t>(</a:t>
            </a:r>
            <a:r>
              <a:rPr lang="en-US" altLang="ko-KR" i="1" dirty="0"/>
              <a:t>x</a:t>
            </a:r>
            <a:r>
              <a:rPr lang="en-US" altLang="ko-KR" i="1" baseline="-25000" dirty="0"/>
              <a:t>i</a:t>
            </a:r>
            <a:r>
              <a:rPr lang="en-US" altLang="ko-KR" dirty="0"/>
              <a:t>, </a:t>
            </a:r>
            <a:r>
              <a:rPr lang="en-US" altLang="ko-KR" i="1" dirty="0" err="1"/>
              <a:t>y</a:t>
            </a:r>
            <a:r>
              <a:rPr lang="en-US" altLang="ko-KR" i="1" baseline="-25000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인 폴리곤의 면적은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6A094-9F93-4855-851F-08C8DE81664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52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C66358-8AA2-4438-AC03-389768DA1025}"/>
              </a:ext>
            </a:extLst>
          </p:cNvPr>
          <p:cNvSpPr/>
          <p:nvPr/>
        </p:nvSpPr>
        <p:spPr>
          <a:xfrm>
            <a:off x="2874760" y="2247659"/>
            <a:ext cx="2854921" cy="2256802"/>
          </a:xfrm>
          <a:custGeom>
            <a:avLst/>
            <a:gdLst>
              <a:gd name="connsiteX0" fmla="*/ 906011 w 4244830"/>
              <a:gd name="connsiteY0" fmla="*/ 1031846 h 3296874"/>
              <a:gd name="connsiteX1" fmla="*/ 1249960 w 4244830"/>
              <a:gd name="connsiteY1" fmla="*/ 243281 h 3296874"/>
              <a:gd name="connsiteX2" fmla="*/ 1904301 w 4244830"/>
              <a:gd name="connsiteY2" fmla="*/ 352338 h 3296874"/>
              <a:gd name="connsiteX3" fmla="*/ 2659310 w 4244830"/>
              <a:gd name="connsiteY3" fmla="*/ 0 h 3296874"/>
              <a:gd name="connsiteX4" fmla="*/ 4001549 w 4244830"/>
              <a:gd name="connsiteY4" fmla="*/ 922789 h 3296874"/>
              <a:gd name="connsiteX5" fmla="*/ 4244830 w 4244830"/>
              <a:gd name="connsiteY5" fmla="*/ 2046914 h 3296874"/>
              <a:gd name="connsiteX6" fmla="*/ 3078760 w 4244830"/>
              <a:gd name="connsiteY6" fmla="*/ 3103927 h 3296874"/>
              <a:gd name="connsiteX7" fmla="*/ 2952925 w 4244830"/>
              <a:gd name="connsiteY7" fmla="*/ 2306973 h 3296874"/>
              <a:gd name="connsiteX8" fmla="*/ 1459685 w 4244830"/>
              <a:gd name="connsiteY8" fmla="*/ 3296874 h 3296874"/>
              <a:gd name="connsiteX9" fmla="*/ 1375795 w 4244830"/>
              <a:gd name="connsiteY9" fmla="*/ 2273417 h 3296874"/>
              <a:gd name="connsiteX10" fmla="*/ 0 w 4244830"/>
              <a:gd name="connsiteY10" fmla="*/ 2348918 h 3296874"/>
              <a:gd name="connsiteX11" fmla="*/ 1551964 w 4244830"/>
              <a:gd name="connsiteY11" fmla="*/ 1661020 h 3296874"/>
              <a:gd name="connsiteX12" fmla="*/ 906011 w 4244830"/>
              <a:gd name="connsiteY12" fmla="*/ 1031846 h 3296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44830" h="3296874">
                <a:moveTo>
                  <a:pt x="906011" y="1031846"/>
                </a:moveTo>
                <a:lnTo>
                  <a:pt x="1249960" y="243281"/>
                </a:lnTo>
                <a:lnTo>
                  <a:pt x="1904301" y="352338"/>
                </a:lnTo>
                <a:lnTo>
                  <a:pt x="2659310" y="0"/>
                </a:lnTo>
                <a:lnTo>
                  <a:pt x="4001549" y="922789"/>
                </a:lnTo>
                <a:lnTo>
                  <a:pt x="4244830" y="2046914"/>
                </a:lnTo>
                <a:lnTo>
                  <a:pt x="3078760" y="3103927"/>
                </a:lnTo>
                <a:lnTo>
                  <a:pt x="2952925" y="2306973"/>
                </a:lnTo>
                <a:lnTo>
                  <a:pt x="1459685" y="3296874"/>
                </a:lnTo>
                <a:lnTo>
                  <a:pt x="1375795" y="2273417"/>
                </a:lnTo>
                <a:lnTo>
                  <a:pt x="0" y="2348918"/>
                </a:lnTo>
                <a:lnTo>
                  <a:pt x="1551964" y="1661020"/>
                </a:lnTo>
                <a:lnTo>
                  <a:pt x="906011" y="103184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1B472-C708-4BF7-B10B-05BB2C1DD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56" y="5215080"/>
            <a:ext cx="5992248" cy="6821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9D30E8-2324-4D06-BA8A-C139C4FA3FC2}"/>
              </a:ext>
            </a:extLst>
          </p:cNvPr>
          <p:cNvSpPr/>
          <p:nvPr/>
        </p:nvSpPr>
        <p:spPr>
          <a:xfrm>
            <a:off x="6448000" y="3584690"/>
            <a:ext cx="806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2000" i="1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x</a:t>
            </a:r>
            <a:r>
              <a:rPr lang="en-US" altLang="ko-KR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y</a:t>
            </a:r>
            <a:r>
              <a:rPr lang="en-US" altLang="ko-KR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D671EA-BACD-47F2-AD17-5FE7AABABDDA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5729681" y="3648829"/>
            <a:ext cx="718319" cy="13591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269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물리학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좌표계</a:t>
            </a:r>
            <a:endParaRPr lang="en-US" altLang="ko-KR"/>
          </a:p>
          <a:p>
            <a:r>
              <a:rPr lang="ko-KR" altLang="en-US"/>
              <a:t>위치</a:t>
            </a:r>
            <a:r>
              <a:rPr lang="en-US" altLang="ko-KR"/>
              <a:t>/</a:t>
            </a:r>
            <a:r>
              <a:rPr lang="ko-KR" altLang="en-US"/>
              <a:t>속도</a:t>
            </a:r>
            <a:r>
              <a:rPr lang="en-US" altLang="ko-KR"/>
              <a:t>/</a:t>
            </a:r>
            <a:r>
              <a:rPr lang="ko-KR" altLang="en-US"/>
              <a:t>가속도</a:t>
            </a:r>
            <a:endParaRPr lang="en-US" altLang="ko-KR"/>
          </a:p>
          <a:p>
            <a:r>
              <a:rPr lang="ko-KR" altLang="en-US"/>
              <a:t>뉴톤의 운동 법칙</a:t>
            </a:r>
            <a:endParaRPr lang="en-US" altLang="ko-KR"/>
          </a:p>
          <a:p>
            <a:r>
              <a:rPr lang="ko-KR" altLang="en-US"/>
              <a:t>모멘텀</a:t>
            </a:r>
            <a:endParaRPr lang="en-US" altLang="ko-KR"/>
          </a:p>
          <a:p>
            <a:r>
              <a:rPr lang="ko-KR" altLang="en-US"/>
              <a:t>강체 운동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AE7F-4FE1-4786-928C-472F0A8DEC36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77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6BDB-4118-4FE6-AB4A-DEC93FCC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8B3B1-44B9-4643-B6EA-349C59E36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Cartesian </a:t>
            </a:r>
            <a:r>
              <a:rPr lang="ko-KR" altLang="en-US" dirty="0"/>
              <a:t>좌표계</a:t>
            </a:r>
            <a:endParaRPr lang="en-US" altLang="ko-KR" dirty="0"/>
          </a:p>
          <a:p>
            <a:r>
              <a:rPr lang="ko-KR" altLang="en-US" dirty="0"/>
              <a:t>실린더 좌표계</a:t>
            </a:r>
            <a:endParaRPr lang="en-US" altLang="ko-KR" dirty="0"/>
          </a:p>
          <a:p>
            <a:r>
              <a:rPr lang="ko-KR" altLang="en-US" dirty="0"/>
              <a:t>구형 좌표계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BF217-C696-481A-AF31-F88D0D76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43B1-F5ED-4625-A0EA-6609C0E6F07F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55D5-C923-412D-B967-9E908400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6C30-F0DB-4196-A225-C872ABCD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46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EF14-8967-4D39-99F7-A1D263F2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좌표계</a:t>
            </a:r>
            <a:r>
              <a:rPr lang="en-US" altLang="ko-KR" dirty="0"/>
              <a:t>(Coordinate System)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BA06B-9D55-498C-8EA5-0097C503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좌표계 구성 요소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원점</a:t>
            </a:r>
            <a:r>
              <a:rPr lang="en-US" altLang="ko-KR" dirty="0"/>
              <a:t>(Origin)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축</a:t>
            </a:r>
            <a:r>
              <a:rPr lang="en-US" altLang="ko-KR" dirty="0"/>
              <a:t>(Axis)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단위 벡터</a:t>
            </a:r>
            <a:r>
              <a:rPr lang="en-US" altLang="ko-KR" dirty="0"/>
              <a:t>(Unit Vector)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좌표계 종류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직각 좌표계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원통 좌표계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극 좌표계 </a:t>
            </a:r>
            <a:r>
              <a:rPr lang="en-US" altLang="ko-KR" dirty="0"/>
              <a:t>: 2</a:t>
            </a:r>
            <a:r>
              <a:rPr lang="ko-KR" altLang="en-US" dirty="0"/>
              <a:t>차원 원통 좌표계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구형 좌표계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http://www.ee.iitm.ac.in/~ee11b038/docs/co-ordinate%20systems.pdf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D6B1F-1E32-4C79-86A3-7C873336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F3CA-ADF7-438A-AAAF-B3FF70830F6C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42C37-FBA2-40EC-AC6D-327B2DEA7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6314E-C5EA-4886-954A-A312567D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25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CFCB-AE49-41AD-98D8-F8EC41FF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직각 좌표계</a:t>
            </a:r>
            <a:r>
              <a:rPr lang="en-US" altLang="ko-KR" sz="3600" dirty="0"/>
              <a:t>(Cartesian Coordinate System)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FC64-F0E3-443A-9D2A-C7E06B1AD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0854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프랑스의 수학자 데카르트가 발명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직각 좌표계는 극좌표계 등 다른 좌표계와 달리</a:t>
            </a:r>
            <a:r>
              <a:rPr lang="en-US" altLang="ko-KR" dirty="0"/>
              <a:t>, </a:t>
            </a:r>
            <a:r>
              <a:rPr lang="ko-KR" altLang="en-US" dirty="0"/>
              <a:t>임의의 차원으로 쉽게 일반화할 수 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직각 좌표계는 나타내는 대상이 평행 이동에 대한 대칭을 가질 때 유용하나</a:t>
            </a:r>
            <a:r>
              <a:rPr lang="en-US" altLang="ko-KR" dirty="0"/>
              <a:t>, </a:t>
            </a:r>
            <a:r>
              <a:rPr lang="ko-KR" altLang="en-US" dirty="0"/>
              <a:t>회전 대칭 등 다른 꼴의 대칭은 쉽게 나타내지 못한다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7CBA4-CCAA-4C20-AEB7-84214BC9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460F2-74A9-4620-A7B9-70060E982B74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38DA4-ED88-4DE5-A9F7-EC980E38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26719-B8D6-47AE-A5A7-AA256758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AF896A-DA12-41CA-9C4C-EBEAE3D0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57" y="3340755"/>
            <a:ext cx="3343275" cy="25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98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CAE3-227D-426F-933A-4AE98807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극 좌표계</a:t>
            </a:r>
            <a:r>
              <a:rPr lang="en-US" altLang="ko-KR" sz="3200" dirty="0"/>
              <a:t>(</a:t>
            </a:r>
            <a:r>
              <a:rPr lang="en-US" sz="3200" dirty="0"/>
              <a:t>Polar coordinate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D580-C3C6-4E86-A3A3-A3EC6825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1003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평면 위의 위치를 각도와 거리를 써서 나타낸다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극좌표계는 두 점 사이의 관계가 각이나 거리로 쉽게 표현한다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직교 좌표계에서는 삼각함수로 복잡하게 나타나는 관계가 극좌표계에서는 간단하게 표현된다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9C21-F198-473B-8035-A3011577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7A239-0CD6-4CA8-B496-B9801EDF5A9E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B4F8B-FE85-4D49-A08C-46D6A9CA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45DD-6442-4E7E-BDFC-692F1864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57</a:t>
            </a:fld>
            <a:endParaRPr lang="en-US"/>
          </a:p>
        </p:txBody>
      </p:sp>
      <p:pic>
        <p:nvPicPr>
          <p:cNvPr id="1026" name="Picture 2" descr="https://upload.wikimedia.org/wikipedia/commons/thumb/1/13/Polar_graph_paper.svg/250px-Polar_graph_paper.svg.png">
            <a:extLst>
              <a:ext uri="{FF2B5EF4-FFF2-40B4-BE49-F238E27FC236}">
                <a16:creationId xmlns:a16="http://schemas.microsoft.com/office/drawing/2014/main" id="{40DE4305-02F6-4F34-8CB0-2E9C345BC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60" y="3218572"/>
            <a:ext cx="2990971" cy="299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ê·¹ ì¢íê³">
            <a:extLst>
              <a:ext uri="{FF2B5EF4-FFF2-40B4-BE49-F238E27FC236}">
                <a16:creationId xmlns:a16="http://schemas.microsoft.com/office/drawing/2014/main" id="{A886999C-182E-406A-A991-B939007F1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139" y="3445776"/>
            <a:ext cx="3252001" cy="253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590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CAE3-227D-426F-933A-4AE98807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원통 좌표계</a:t>
            </a:r>
            <a:r>
              <a:rPr lang="en-US" altLang="ko-KR" sz="3200" dirty="0"/>
              <a:t>(</a:t>
            </a:r>
            <a:r>
              <a:rPr lang="en-US" sz="3200" dirty="0"/>
              <a:t>Cylindrical coordinate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D580-C3C6-4E86-A3A3-A3EC6825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80876"/>
          </a:xfrm>
        </p:spPr>
        <p:txBody>
          <a:bodyPr/>
          <a:lstStyle/>
          <a:p>
            <a:r>
              <a:rPr lang="ko-KR" altLang="en-US" dirty="0"/>
              <a:t>원통좌표계 </a:t>
            </a:r>
            <a:r>
              <a:rPr lang="en-US" altLang="ko-KR" dirty="0"/>
              <a:t>(cylindrical coordinate system)</a:t>
            </a:r>
            <a:r>
              <a:rPr lang="ko-KR" altLang="en-US" dirty="0"/>
              <a:t>는  극좌표계에 평면에서부터의 높이</a:t>
            </a:r>
            <a:r>
              <a:rPr lang="en-US" altLang="ko-KR" dirty="0"/>
              <a:t> z</a:t>
            </a:r>
            <a:r>
              <a:rPr lang="ko-KR" altLang="en-US" dirty="0"/>
              <a:t>를 더해</a:t>
            </a:r>
            <a:r>
              <a:rPr lang="en-US" altLang="ko-KR" dirty="0"/>
              <a:t>, (r,</a:t>
            </a:r>
            <a:r>
              <a:rPr lang="el-GR" dirty="0"/>
              <a:t> θ</a:t>
            </a:r>
            <a:r>
              <a:rPr lang="en-US" altLang="ko-KR" dirty="0"/>
              <a:t>, z)</a:t>
            </a:r>
            <a:r>
              <a:rPr lang="ko-KR" altLang="en-US" dirty="0"/>
              <a:t> 로 이루어지는 좌표계이다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9C21-F198-473B-8035-A3011577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8A8D-5B8E-49EF-9046-0ABEF75EDAE2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B4F8B-FE85-4D49-A08C-46D6A9CA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45DD-6442-4E7E-BDFC-692F1864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58</a:t>
            </a:fld>
            <a:endParaRPr lang="en-US"/>
          </a:p>
        </p:txBody>
      </p:sp>
      <p:pic>
        <p:nvPicPr>
          <p:cNvPr id="2054" name="Picture 6" descr="CylindricalCoordinates">
            <a:extLst>
              <a:ext uri="{FF2B5EF4-FFF2-40B4-BE49-F238E27FC236}">
                <a16:creationId xmlns:a16="http://schemas.microsoft.com/office/drawing/2014/main" id="{A8A78DE3-2CB1-4E87-A0CB-B79A087D0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61" y="2733619"/>
            <a:ext cx="2505952" cy="30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15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921E-4101-439B-987B-E784C737D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구형 좌표계</a:t>
            </a:r>
            <a:r>
              <a:rPr lang="en-US" altLang="ko-KR" sz="3600" dirty="0"/>
              <a:t>(</a:t>
            </a:r>
            <a:r>
              <a:rPr lang="en-US" sz="3600" dirty="0"/>
              <a:t>Spherical Coordinate System </a:t>
            </a:r>
            <a:r>
              <a:rPr lang="en-US" altLang="ko-KR" sz="3600" dirty="0"/>
              <a:t>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38DFF-0552-434A-9193-52009D71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29206"/>
          </a:xfrm>
        </p:spPr>
        <p:txBody>
          <a:bodyPr>
            <a:normAutofit/>
          </a:bodyPr>
          <a:lstStyle/>
          <a:p>
            <a:r>
              <a:rPr lang="ko-KR" altLang="en-US" dirty="0"/>
              <a:t>구형 좌표계는 구 대칭이 나타나는 문제에서 유용하다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0EF5C-CDF3-4D65-9D61-46CA8136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EB0DA-597B-4779-934E-B89C78EB700A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B5AED-5318-479C-80A0-E17AF35B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BBBE1-4277-47E6-9C04-B7C37CD4F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95036-CF4F-4EAF-ACF2-B0C95B72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18" y="2991658"/>
            <a:ext cx="3340544" cy="2583809"/>
          </a:xfrm>
          <a:prstGeom prst="rect">
            <a:avLst/>
          </a:prstGeom>
        </p:spPr>
      </p:pic>
      <p:pic>
        <p:nvPicPr>
          <p:cNvPr id="3086" name="Picture 14" descr="SphericalCoordinates">
            <a:extLst>
              <a:ext uri="{FF2B5EF4-FFF2-40B4-BE49-F238E27FC236}">
                <a16:creationId xmlns:a16="http://schemas.microsoft.com/office/drawing/2014/main" id="{12E948AE-15F3-468B-8D7D-FDE6BDD8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08" y="2297877"/>
            <a:ext cx="3880204" cy="37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795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</a:t>
            </a:r>
            <a:r>
              <a:rPr lang="ko-KR" altLang="en-US"/>
              <a:t>비행 기술</a:t>
            </a:r>
            <a:r>
              <a:rPr lang="en-US" altLang="ko-KR"/>
              <a:t> </a:t>
            </a:r>
            <a:r>
              <a:rPr lang="ko-KR" altLang="en-US"/>
              <a:t>발전 추세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455-CB30-49C9-80E1-5E0247DD3098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2" descr="https://px4.io/wp-content/uploads/2014/04/1_10_September.png">
            <a:extLst>
              <a:ext uri="{FF2B5EF4-FFF2-40B4-BE49-F238E27FC236}">
                <a16:creationId xmlns:a16="http://schemas.microsoft.com/office/drawing/2014/main" id="{DD14EBCE-F58A-4ABC-BB6D-03ACEF2CCF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24375"/>
            <a:ext cx="8543925" cy="478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4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15BB-CFBD-4050-A2E8-079D814C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b="0" dirty="0"/>
              <a:t>타원 원통 좌표</a:t>
            </a:r>
            <a:r>
              <a:rPr lang="en-US" altLang="ko-KR" sz="3200" b="0" dirty="0"/>
              <a:t>(</a:t>
            </a:r>
            <a:r>
              <a:rPr lang="en-US" sz="3200" b="0" dirty="0"/>
              <a:t>Elliptic Cylindrical Coordinates)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59C8E-38D0-41C8-A953-853D058B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50C12-2527-4567-9E61-A1F1C09903C8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71795-A2B3-4C3B-BDBB-92344DDD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F493-3104-4DA2-BBD8-D49BF924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60</a:t>
            </a:fld>
            <a:endParaRPr lang="en-US"/>
          </a:p>
        </p:txBody>
      </p:sp>
      <p:pic>
        <p:nvPicPr>
          <p:cNvPr id="4098" name="Picture 2" descr="EllipticCylindricalCoord">
            <a:extLst>
              <a:ext uri="{FF2B5EF4-FFF2-40B4-BE49-F238E27FC236}">
                <a16:creationId xmlns:a16="http://schemas.microsoft.com/office/drawing/2014/main" id="{39D63A1F-24A0-416F-87A7-25D617FA3F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475" y="1552851"/>
            <a:ext cx="5110948" cy="44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6BDB-4118-4FE6-AB4A-DEC93FCC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8B3B1-44B9-4643-B6EA-349C59E36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BF217-C696-481A-AF31-F88D0D76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EB04-77B9-424C-828C-C0190631373E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55D5-C923-412D-B967-9E908400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6C30-F0DB-4196-A225-C872ABCD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01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F5E3-7348-4420-BDB4-00C5AE43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1470D-CAA3-479B-941F-6E69E38A5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위치의 단위 변화량은 속도이다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속도의 단위 변화량은 가속도이다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7951B-7655-474D-B14C-F2EFE556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068C-2681-4B6A-8739-BFCBD0C01B86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C25E7-78B9-48CD-B8FE-CA294636F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816F4-557B-469A-A678-7AB488CB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81AD0-0150-4592-8745-CDC5C00F9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282" y="2894773"/>
            <a:ext cx="3783435" cy="29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8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6F6E-6BDD-4C25-9DF9-CB2579F4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44C3D-0829-4AB9-B5E8-BFB6AF14C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9231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물체의 위치가 </a:t>
            </a:r>
            <a:r>
              <a:rPr lang="en-US" altLang="ko-KR" b="1" i="1" dirty="0"/>
              <a:t>P</a:t>
            </a:r>
            <a:r>
              <a:rPr lang="en-US" altLang="ko-KR" baseline="-25000" dirty="0"/>
              <a:t>1</a:t>
            </a:r>
            <a:r>
              <a:rPr lang="ko-KR" altLang="en-US" dirty="0"/>
              <a:t>에서 </a:t>
            </a:r>
            <a:r>
              <a:rPr lang="en-US" altLang="ko-KR" b="1" i="1" dirty="0"/>
              <a:t>P</a:t>
            </a:r>
            <a:r>
              <a:rPr lang="en-US" altLang="ko-KR" baseline="-25000" dirty="0"/>
              <a:t>2 </a:t>
            </a:r>
            <a:r>
              <a:rPr lang="ko-KR" altLang="en-US" dirty="0"/>
              <a:t>로 시간에 따라 변화한다</a:t>
            </a:r>
            <a:r>
              <a:rPr lang="en-US" altLang="ko-KR" dirty="0"/>
              <a:t>.</a:t>
            </a:r>
          </a:p>
          <a:p>
            <a:r>
              <a:rPr lang="ko-KR" altLang="en-US"/>
              <a:t>변위</a:t>
            </a:r>
            <a:r>
              <a:rPr lang="ko-KR" altLang="en-US" i="1"/>
              <a:t> </a:t>
            </a:r>
            <a:r>
              <a:rPr lang="en-US" altLang="ko-KR" i="1"/>
              <a:t>∆</a:t>
            </a:r>
            <a:r>
              <a:rPr lang="en-US" altLang="ko-KR" b="1" i="1" dirty="0"/>
              <a:t>r</a:t>
            </a:r>
            <a:r>
              <a:rPr lang="ko-KR" altLang="en-US" dirty="0"/>
              <a:t>은 위치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35B68-B0F9-40F3-BA85-75CA57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F77C-2008-4209-B6A3-3983BD6DB110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25AB8-0558-4409-9B71-C3640C5F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C061-F62A-4A63-BE99-B4F7DE13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CE9786-04DB-4864-B37F-0EBE1925E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6" y="2632809"/>
            <a:ext cx="4449245" cy="3238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4313E-6330-4B31-8DC5-15343221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335" y="3105308"/>
            <a:ext cx="3277219" cy="273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834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EDFF-9206-4533-AA79-DC540BC2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4D990-8E35-4FC6-A7AB-52EABC8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속도는 위치의 미분값이다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속도는 위치의 단위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83CD8-EB75-4835-A97A-95D93583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A531-7D70-4672-8618-6EAC72DCE921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0ADF1-980A-4D9D-A7FA-DC317961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3F52-BD62-4183-9724-D90726A7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7C7F8-00A4-44DA-BC72-3FDD02C52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24" y="2934235"/>
            <a:ext cx="2440531" cy="2668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FFC1B7-683F-4C2E-82CF-FEB678A4088F}"/>
                  </a:ext>
                </a:extLst>
              </p:cNvPr>
              <p:cNvSpPr txBox="1"/>
              <p:nvPr/>
            </p:nvSpPr>
            <p:spPr>
              <a:xfrm>
                <a:off x="4708999" y="3599646"/>
                <a:ext cx="3653051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FFC1B7-683F-4C2E-82CF-FEB678A40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99" y="3599646"/>
                <a:ext cx="3653051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3462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6B27-4068-4D14-BF91-E22EDD82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8695E-4E34-4797-808C-597CCE4A0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가속도는 속도의 미분값이다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가속도는 속도의 단위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AE17-201C-4DDF-B853-CA6929D4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C9192-1ED8-4141-A5C9-BA7081CAF42F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44264-51A0-463B-8229-6DB8BBC5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5A51-2B44-485E-81E6-319C1F3A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D4DBE2-2D03-473D-84E7-D445256F46C2}"/>
                  </a:ext>
                </a:extLst>
              </p:cNvPr>
              <p:cNvSpPr txBox="1"/>
              <p:nvPr/>
            </p:nvSpPr>
            <p:spPr>
              <a:xfrm>
                <a:off x="2561417" y="3331423"/>
                <a:ext cx="3401700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36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D4DBE2-2D03-473D-84E7-D445256F4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417" y="3331423"/>
                <a:ext cx="3401700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1A5A5-7F15-4D77-A07F-E5EB45442348}"/>
                  </a:ext>
                </a:extLst>
              </p:cNvPr>
              <p:cNvSpPr txBox="1"/>
              <p:nvPr/>
            </p:nvSpPr>
            <p:spPr>
              <a:xfrm>
                <a:off x="6965638" y="4969142"/>
                <a:ext cx="1843390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1A5A5-7F15-4D77-A07F-E5EB45442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638" y="4969142"/>
                <a:ext cx="1843390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431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B87B-8AB8-4AA3-B75F-26D1258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연습문제</a:t>
            </a:r>
            <a:r>
              <a:rPr lang="en-US" altLang="ko-KR" sz="3600" dirty="0"/>
              <a:t>: </a:t>
            </a:r>
            <a:r>
              <a:rPr lang="ko-KR" altLang="en-US" sz="3600" dirty="0"/>
              <a:t>원운동 물체의 가속도 구하기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46B6-B965-4660-81B5-6BBB7810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16810"/>
          </a:xfrm>
        </p:spPr>
        <p:txBody>
          <a:bodyPr/>
          <a:lstStyle/>
          <a:p>
            <a:r>
              <a:rPr lang="ko-KR" altLang="en-US" dirty="0"/>
              <a:t>원 운동을 하는 물체의 가속도는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314C-8E1E-4184-8923-36DFB22F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E5D13-ED5A-4A38-A1D9-564EE683052A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D4FB-E5EA-4F49-8F02-A5FE2E0D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5749-F53D-4991-928C-01C55138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C62C9-1C34-4987-9D4E-5C49F8E1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90" y="2390864"/>
            <a:ext cx="3244751" cy="2980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5C8982-4567-4F43-B89C-885D203E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73" y="2236935"/>
            <a:ext cx="3982006" cy="55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599948-5519-4569-9B9C-D4C62127D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73" y="3022632"/>
            <a:ext cx="5363323" cy="752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400BA1-A922-4EE0-BCE6-5D6A6710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73" y="4135120"/>
            <a:ext cx="5658640" cy="714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B81781-0280-4B05-A590-D45B9F258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3486" y="4924076"/>
            <a:ext cx="4248743" cy="447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D81CBA-5C9E-4A48-BFCE-43A49A6F6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791" y="5602729"/>
            <a:ext cx="2781688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7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B87B-8AB8-4AA3-B75F-26D1258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과제</a:t>
            </a:r>
            <a:r>
              <a:rPr lang="en-US" altLang="ko-KR" sz="3600" dirty="0"/>
              <a:t>: </a:t>
            </a:r>
            <a:r>
              <a:rPr lang="ko-KR" altLang="en-US" sz="3600" dirty="0"/>
              <a:t>원운동 물체의 가속도 구하기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46B6-B965-4660-81B5-6BBB7810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1681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원 운동을 하는 물체의 가속도를 극좌표계에서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314C-8E1E-4184-8923-36DFB22F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4B2-E7D4-4CCF-AD68-9E4ED8FC27A2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D4FB-E5EA-4F49-8F02-A5FE2E0D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5749-F53D-4991-928C-01C55138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C62C9-1C34-4987-9D4E-5C49F8E1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87" y="2390863"/>
            <a:ext cx="3244751" cy="29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573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BBAF-CF61-4135-8DF9-1A85F5AA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뉴톤의 운동 법칙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54C57-EBBA-424D-9DFC-E435D79B4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관성</a:t>
            </a:r>
          </a:p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힘과 가속도</a:t>
            </a:r>
          </a:p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작용</a:t>
            </a:r>
            <a:r>
              <a:rPr lang="en-US" altLang="ko-KR" sz="3200" dirty="0"/>
              <a:t>,</a:t>
            </a:r>
            <a:r>
              <a:rPr lang="ko-KR" altLang="en-US" sz="3200" dirty="0"/>
              <a:t>반작용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3511F-D829-4E69-B994-A946EDF0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1FB23-70EF-4229-8912-3186CD8943A9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0B943-A036-4106-ADEA-6465E53F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B5B3E-2536-427B-B47D-4195FB6E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232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586F-454A-495E-A029-FE0A09B3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관성의 법칙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B5E8A-E43C-4775-9742-3683DA302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2281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관성</a:t>
            </a:r>
            <a:r>
              <a:rPr lang="en-US" altLang="ko-KR" dirty="0"/>
              <a:t>(Inertia) : </a:t>
            </a:r>
            <a:r>
              <a:rPr lang="ko-KR" altLang="en-US" dirty="0"/>
              <a:t>물체에 작용하는 힘이 없으면 일정한 속도를 유지한다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관성계</a:t>
            </a:r>
            <a:r>
              <a:rPr lang="en-US" altLang="ko-KR" dirty="0"/>
              <a:t>(Inertial Frame)</a:t>
            </a:r>
            <a:r>
              <a:rPr lang="ko-KR" altLang="en-US" dirty="0"/>
              <a:t>는 일정한 속도로 운동하는 닫힌 계이다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뉴튼의 운동 법칙이 적용된다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569B8-32E6-481F-BAB5-9B059CDF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70C56-24AE-4011-AC27-6A9410F0A2CC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F7EFA-DF91-4544-88BC-7390D504D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1B85-D0A0-4BB7-B4F4-00879BD1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69</a:t>
            </a:fld>
            <a:endParaRPr lang="en-US"/>
          </a:p>
        </p:txBody>
      </p:sp>
      <p:pic>
        <p:nvPicPr>
          <p:cNvPr id="5122" name="Picture 2" descr="Image result for ê´ì±">
            <a:extLst>
              <a:ext uri="{FF2B5EF4-FFF2-40B4-BE49-F238E27FC236}">
                <a16:creationId xmlns:a16="http://schemas.microsoft.com/office/drawing/2014/main" id="{1CF7139B-58B2-4F3C-B0F2-C1CD5F1A0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408" y="3838923"/>
            <a:ext cx="5735725" cy="21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95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929F-982D-4F5A-85C1-D5EE5A68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한세대학교 자율 비행 역사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EFD9-9C29-4AA9-ABB7-25260189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4619245" cy="261205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2018</a:t>
            </a:r>
            <a:r>
              <a:rPr lang="ko-KR" altLang="en-US" dirty="0"/>
              <a:t>년 겨울 </a:t>
            </a:r>
            <a:r>
              <a:rPr lang="en-US" altLang="ko-KR" dirty="0"/>
              <a:t>VTOL </a:t>
            </a:r>
            <a:r>
              <a:rPr lang="ko-KR" altLang="en-US" dirty="0"/>
              <a:t>멘토링 과정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수박 </a:t>
            </a:r>
            <a:r>
              <a:rPr lang="en-US" altLang="ko-KR" dirty="0"/>
              <a:t>I/O</a:t>
            </a:r>
            <a:r>
              <a:rPr lang="ko-KR" altLang="en-US" dirty="0"/>
              <a:t>에서 </a:t>
            </a:r>
            <a:r>
              <a:rPr lang="en-US" altLang="ko-KR" dirty="0"/>
              <a:t>PX4 </a:t>
            </a:r>
            <a:r>
              <a:rPr lang="ko-KR" altLang="en-US" dirty="0"/>
              <a:t>교육</a:t>
            </a:r>
            <a:endParaRPr lang="en-US" altLang="ko-KR" dirty="0"/>
          </a:p>
          <a:p>
            <a:r>
              <a:rPr 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Tarot T960 </a:t>
            </a:r>
            <a:r>
              <a:rPr lang="ko-KR" altLang="en-US" dirty="0"/>
              <a:t>드론 추락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스티로품 비행기 최조 조립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모터 동력기 최초 이륙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비밥</a:t>
            </a:r>
            <a:r>
              <a:rPr lang="en-US" altLang="ko-KR" dirty="0"/>
              <a:t>2 </a:t>
            </a:r>
            <a:r>
              <a:rPr lang="ko-KR" altLang="en-US" dirty="0"/>
              <a:t>드론 자율 비행 성공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취리히 </a:t>
            </a:r>
            <a:r>
              <a:rPr lang="en-US" altLang="ko-KR" dirty="0"/>
              <a:t>PX4 Developer Summit </a:t>
            </a:r>
            <a:r>
              <a:rPr lang="ko-KR" altLang="en-US" dirty="0"/>
              <a:t>참석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F330 </a:t>
            </a:r>
            <a:r>
              <a:rPr lang="ko-KR" altLang="en-US" dirty="0"/>
              <a:t>드론 조립 및 비행 성공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3D2E1-0008-476B-9365-DBB8698C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CC8D-BD4F-45B0-B4D5-06ECC055A830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05A59-1F78-4BC2-A23B-D6706CD5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89734-7731-4C29-8D3E-295DE6D9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D5AF4-1B06-4197-8AA6-3506A4E4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0" y="4106621"/>
            <a:ext cx="1586596" cy="1914552"/>
          </a:xfrm>
          <a:prstGeom prst="rect">
            <a:avLst/>
          </a:prstGeom>
        </p:spPr>
      </p:pic>
      <p:pic>
        <p:nvPicPr>
          <p:cNvPr id="1026" name="Picture 2" descr="Image result for px4 developer summit">
            <a:extLst>
              <a:ext uri="{FF2B5EF4-FFF2-40B4-BE49-F238E27FC236}">
                <a16:creationId xmlns:a16="http://schemas.microsoft.com/office/drawing/2014/main" id="{A3EB2A58-BD24-4DE5-B521-05AA3C10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529" y="4035054"/>
            <a:ext cx="2743582" cy="20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0618B-03FF-44C2-A20D-61B9CE92A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768982" y="4287062"/>
            <a:ext cx="1914553" cy="15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E2A4A-9A0E-4CB5-8BCF-CEEA66070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228" y="4066270"/>
            <a:ext cx="1496441" cy="1995255"/>
          </a:xfrm>
          <a:prstGeom prst="rect">
            <a:avLst/>
          </a:prstGeom>
        </p:spPr>
      </p:pic>
      <p:pic>
        <p:nvPicPr>
          <p:cNvPr id="8" name="Online Media 7" title="Academy R2 ￫ﾪﾨ￭ﾘﾕ ￫ﾹﾄ￭ﾖﾉ￪ﾸﾰ With Motor">
            <a:hlinkClick r:id="" action="ppaction://media"/>
            <a:extLst>
              <a:ext uri="{FF2B5EF4-FFF2-40B4-BE49-F238E27FC236}">
                <a16:creationId xmlns:a16="http://schemas.microsoft.com/office/drawing/2014/main" id="{47F95C07-DF80-443B-A298-C093FBADDF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5446496" y="1389264"/>
            <a:ext cx="4167231" cy="23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FC4C-57A7-4F05-A602-8F23A39B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힘과 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F5B6A-BAC6-4A9C-B19F-AC0A8232C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139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물체에 작용하는 힘은 운동량의 변화량이다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물체의 가속도는 힘에 비례한다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DD0B2-015F-4EB2-87FB-E5F847E5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BE370-785C-4B3D-90FE-876284086C0A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957E3-4795-4A14-BFA4-569D8354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704F-2B2B-4C53-873E-69A3895B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1CD91-B09E-4624-8E56-14BB64D30F73}"/>
                  </a:ext>
                </a:extLst>
              </p:cNvPr>
              <p:cNvSpPr txBox="1"/>
              <p:nvPr/>
            </p:nvSpPr>
            <p:spPr>
              <a:xfrm>
                <a:off x="2247030" y="3198174"/>
                <a:ext cx="2395868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1CD91-B09E-4624-8E56-14BB64D3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30" y="3198174"/>
                <a:ext cx="2395868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B4573-A4FB-478C-9282-53AFACEB5A39}"/>
              </a:ext>
            </a:extLst>
          </p:cNvPr>
          <p:cNvGrpSpPr/>
          <p:nvPr/>
        </p:nvGrpSpPr>
        <p:grpSpPr>
          <a:xfrm>
            <a:off x="2582248" y="4592969"/>
            <a:ext cx="4121301" cy="1225390"/>
            <a:chOff x="2653209" y="4606656"/>
            <a:chExt cx="4121301" cy="1225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AF6D41-9ADA-439F-8CEF-1D07E5CD2078}"/>
                    </a:ext>
                  </a:extLst>
                </p:cNvPr>
                <p:cNvSpPr txBox="1"/>
                <p:nvPr/>
              </p:nvSpPr>
              <p:spPr>
                <a:xfrm>
                  <a:off x="2653209" y="4606656"/>
                  <a:ext cx="4121301" cy="6205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a14:m>
                  <a:r>
                    <a:rPr lang="en-US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M</a:t>
                  </a:r>
                  <a:r>
                    <a:rPr lang="en-US" sz="2800" b="1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a  </a:t>
                  </a:r>
                  <a:r>
                    <a:rPr lang="en-US" sz="28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= </a:t>
                  </a:r>
                  <a:r>
                    <a:rPr lang="en-US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M</a:t>
                  </a:r>
                  <a:r>
                    <a:rPr lang="en-US" sz="28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endPara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AF6D41-9ADA-439F-8CEF-1D07E5CD2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3209" y="4606656"/>
                  <a:ext cx="4121301" cy="620554"/>
                </a:xfrm>
                <a:prstGeom prst="rect">
                  <a:avLst/>
                </a:prstGeom>
                <a:blipFill>
                  <a:blip r:embed="rId3"/>
                  <a:stretch>
                    <a:fillRect t="-3922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80F17-72AE-4AA8-B89F-7DE8ABBCD6D8}"/>
                </a:ext>
              </a:extLst>
            </p:cNvPr>
            <p:cNvSpPr/>
            <p:nvPr/>
          </p:nvSpPr>
          <p:spPr>
            <a:xfrm>
              <a:off x="3167057" y="5462714"/>
              <a:ext cx="2156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(when M is constant)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961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B4C9-E04C-4591-A056-A34230CA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ko-KR" altLang="en-US" dirty="0"/>
              <a:t>작용</a:t>
            </a:r>
            <a:r>
              <a:rPr lang="en-US" altLang="ko-KR" dirty="0"/>
              <a:t>/</a:t>
            </a:r>
            <a:r>
              <a:rPr lang="ko-KR" altLang="en-US" dirty="0"/>
              <a:t>반작용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CE42D-E0FC-4BA9-9719-744E79FAA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018803"/>
          </a:xfrm>
        </p:spPr>
        <p:txBody>
          <a:bodyPr/>
          <a:lstStyle/>
          <a:p>
            <a:r>
              <a:rPr lang="ko-KR" altLang="en-US" dirty="0"/>
              <a:t>두 물체 사이에 작용하는 힘은 크기가 같고 방향은 반대이다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C5335-3DF3-4607-909B-7F39E3CB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4D8C3-0A9E-4D4F-AA22-BF5388A60BFC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277-D263-4DED-B4B6-9B3ED1F1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97592-EBB4-4A53-BE7D-235E5F8B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CA1555-A4E3-4A5B-B3DC-E4CCD9CEA474}"/>
              </a:ext>
            </a:extLst>
          </p:cNvPr>
          <p:cNvSpPr/>
          <p:nvPr/>
        </p:nvSpPr>
        <p:spPr>
          <a:xfrm>
            <a:off x="3344748" y="4583928"/>
            <a:ext cx="26613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 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8F967F-B885-413F-BEF5-08C4C923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56" y="2652604"/>
            <a:ext cx="4810796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273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844A-F7D0-404D-88BE-C2F3E0FA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DCC7-C636-4C87-96FC-49CF01BA1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39289"/>
          </a:xfrm>
        </p:spPr>
        <p:txBody>
          <a:bodyPr/>
          <a:lstStyle/>
          <a:p>
            <a:r>
              <a:rPr lang="ko-KR" altLang="en-US" dirty="0"/>
              <a:t>아래의 운동을 뉴튼의 운동 법칙으로 설명하세요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B3AAD-D01E-446E-B46A-B504A4F8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F844-FBE9-42A4-8418-7BED0BB141AF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8BFBA-50E3-4AF0-A9A6-8CF2C63D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1FC42-2828-4F83-8F80-EDAB470F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72</a:t>
            </a:fld>
            <a:endParaRPr lang="en-US"/>
          </a:p>
        </p:txBody>
      </p:sp>
      <p:pic>
        <p:nvPicPr>
          <p:cNvPr id="6148" name="Picture 4" descr="Related image">
            <a:extLst>
              <a:ext uri="{FF2B5EF4-FFF2-40B4-BE49-F238E27FC236}">
                <a16:creationId xmlns:a16="http://schemas.microsoft.com/office/drawing/2014/main" id="{8B3B54BD-9099-46B1-BBAF-5361AE634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60" y="2488116"/>
            <a:ext cx="6090025" cy="31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267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아래의 물체에 작용하는 힘을 모두 표시하세요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8AF8-7900-4154-A759-81CEA2A8E993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7C54F-A056-4AEA-8B31-9785DF38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33" y="2333788"/>
            <a:ext cx="6603359" cy="326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6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아래의 물체에 작용하는 순힘은 얼마인가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CB75B-48CE-4094-BAB4-EEB76A6A149E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A474E8-AAAB-4F42-806A-6746572B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039" y="2406021"/>
            <a:ext cx="4339147" cy="33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40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/>
              <a:t>과제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마찰이 없는 비탈면에서의 </a:t>
            </a:r>
            <a:r>
              <a:rPr lang="en-US" altLang="ko-KR" i="1" dirty="0"/>
              <a:t>M</a:t>
            </a:r>
            <a:r>
              <a:rPr lang="en-US" altLang="ko-KR" baseline="-25000" dirty="0"/>
              <a:t>1</a:t>
            </a:r>
            <a:r>
              <a:rPr lang="ko-KR" altLang="en-US" dirty="0"/>
              <a:t>의 가속도는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C9F3-BC09-42F3-AC9B-EAE32D0677D3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ACECB2-EC73-415E-9D3B-1541BFAC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54" y="2453723"/>
            <a:ext cx="6386908" cy="336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804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B4C2-3208-4496-BC32-6A980E4C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모멘텀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48FA-9C6D-4299-847B-F5DA21B48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운동량</a:t>
            </a:r>
            <a:endParaRPr lang="en-US" altLang="ko-KR" dirty="0"/>
          </a:p>
          <a:p>
            <a:r>
              <a:rPr lang="ko-KR" altLang="en-US" dirty="0"/>
              <a:t>각 운동량</a:t>
            </a:r>
            <a:endParaRPr lang="en-US" altLang="ko-KR" dirty="0"/>
          </a:p>
          <a:p>
            <a:r>
              <a:rPr lang="ko-KR" altLang="en-US" dirty="0"/>
              <a:t>모멘텀</a:t>
            </a:r>
            <a:endParaRPr lang="en-US" altLang="ko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DD4F0-F8AA-4EDA-A383-D5D064303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4B3F-01EB-490B-A557-CFBA9AD7F02C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4C693-D03E-4B18-85A6-400B41D9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FFA75-4BA9-4B95-B8FF-9949A6F3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590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F674-FE90-4837-BB1E-02F9498B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운동량</a:t>
            </a:r>
            <a:r>
              <a:rPr lang="en-US" altLang="ko-KR" dirty="0"/>
              <a:t>(Linear Momentum)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5755C-97B9-4CF1-ABAB-31A0EC6FD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5634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운동량은 질량과 속도의 곱이다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4000" b="1" i="1" dirty="0"/>
              <a:t>p</a:t>
            </a:r>
            <a:r>
              <a:rPr lang="en-US" sz="4000" dirty="0"/>
              <a:t> = </a:t>
            </a:r>
            <a:r>
              <a:rPr lang="en-US" sz="4000" i="1" dirty="0"/>
              <a:t>m</a:t>
            </a:r>
            <a:r>
              <a:rPr lang="en-US" sz="4000" b="1" i="1" dirty="0"/>
              <a:t>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741CC-0FBB-44AA-B8C0-82A9A799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29E3-7BB8-4B65-A9C1-E81D259DF52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71CC8-D110-4A09-8C7A-617A81E47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EC35D-4122-4EAD-B3BA-CBB330E4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4DE33-9BF4-4783-BDCF-2A8E2DA82D31}"/>
                  </a:ext>
                </a:extLst>
              </p:cNvPr>
              <p:cNvSpPr txBox="1"/>
              <p:nvPr/>
            </p:nvSpPr>
            <p:spPr>
              <a:xfrm>
                <a:off x="1370996" y="3172690"/>
                <a:ext cx="4422935" cy="1063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4800" b="1" i="1" dirty="0"/>
                  <a:t> p </a:t>
                </a:r>
                <a:r>
                  <a:rPr lang="en-US" sz="4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4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8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4DE33-9BF4-4783-BDCF-2A8E2DA8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996" y="3172690"/>
                <a:ext cx="4422935" cy="1063881"/>
              </a:xfrm>
              <a:prstGeom prst="rect">
                <a:avLst/>
              </a:prstGeom>
              <a:blipFill>
                <a:blip r:embed="rId2"/>
                <a:stretch>
                  <a:fillRect t="-57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3FFBE-210A-4252-9D4E-8FE0F5DE1ECC}"/>
                  </a:ext>
                </a:extLst>
              </p:cNvPr>
              <p:cNvSpPr txBox="1"/>
              <p:nvPr/>
            </p:nvSpPr>
            <p:spPr>
              <a:xfrm>
                <a:off x="2006977" y="4795400"/>
                <a:ext cx="3527131" cy="886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4000" b="1" i="1" dirty="0"/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4000" b="1" i="1">
                        <a:latin typeface="Cambria Math" panose="02040503050406030204" pitchFamily="18" charset="0"/>
                      </a:rPr>
                      <m:t>𝒗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𝑑𝑚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40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3FFBE-210A-4252-9D4E-8FE0F5DE1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977" y="4795400"/>
                <a:ext cx="3527131" cy="8865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05C8B17-F472-4671-90DF-A657AF535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597" y="3214028"/>
            <a:ext cx="3048365" cy="18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023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운동량 보존 법칙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/>
                  <a:t>작용 반작용 법칙</a:t>
                </a:r>
                <a:endParaRPr lang="en-US" altLang="ko-KR"/>
              </a:p>
              <a:p>
                <a:pPr lvl="1"/>
                <a:r>
                  <a:rPr lang="en-US" b="1" i="1"/>
                  <a:t>F</a:t>
                </a:r>
                <a:r>
                  <a:rPr lang="en-US" baseline="-25000"/>
                  <a:t>AB</a:t>
                </a:r>
                <a:r>
                  <a:rPr lang="en-US"/>
                  <a:t> = - </a:t>
                </a:r>
                <a:r>
                  <a:rPr lang="en-US" b="1" i="1"/>
                  <a:t>F</a:t>
                </a:r>
                <a:r>
                  <a:rPr lang="en-US" baseline="-25000"/>
                  <a:t>BA</a:t>
                </a:r>
              </a:p>
              <a:p>
                <a:r>
                  <a:rPr lang="ko-KR" altLang="en-US"/>
                  <a:t>운동량과 힘</a:t>
                </a:r>
                <a:endParaRPr lang="en-US" altLang="ko-KR"/>
              </a:p>
              <a:p>
                <a:pPr lvl="1"/>
                <a:r>
                  <a:rPr lang="en-US" b="1" i="1"/>
                  <a:t>F</a:t>
                </a:r>
                <a:r>
                  <a:rPr lang="en-US" baseline="-25000"/>
                  <a:t>AB</a:t>
                </a:r>
                <a:r>
                  <a:rPr lang="en-US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B</a:t>
                </a:r>
                <a:r>
                  <a:rPr lang="en-US" b="1" i="1"/>
                  <a:t> = </a:t>
                </a:r>
                <a:r>
                  <a:rPr lang="en-US"/>
                  <a:t>- </a:t>
                </a:r>
                <a:r>
                  <a:rPr lang="en-US" b="1" i="1"/>
                  <a:t>F</a:t>
                </a:r>
                <a:r>
                  <a:rPr lang="en-US" baseline="-25000"/>
                  <a:t>BA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A</a:t>
                </a:r>
              </a:p>
              <a:p>
                <a:pPr lvl="1"/>
                <a:r>
                  <a:rPr lang="en-US" b="1" i="1"/>
                  <a:t>F</a:t>
                </a:r>
                <a:r>
                  <a:rPr lang="en-US" baseline="-25000"/>
                  <a:t>AB</a:t>
                </a:r>
                <a:r>
                  <a:rPr lang="en-US"/>
                  <a:t> + </a:t>
                </a:r>
                <a:r>
                  <a:rPr lang="en-US" b="1" i="1"/>
                  <a:t>F</a:t>
                </a:r>
                <a:r>
                  <a:rPr lang="en-US" baseline="-25000"/>
                  <a:t>BA </a:t>
                </a:r>
                <a:r>
                  <a:rPr lang="en-US"/>
                  <a:t>= 0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B</a:t>
                </a:r>
                <a:r>
                  <a:rPr lang="en-US" b="1" i="1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A</a:t>
                </a:r>
                <a:r>
                  <a:rPr lang="en-US" b="1" i="1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dirty="0"/>
                  <a:t>( </a:t>
                </a:r>
                <a:r>
                  <a:rPr lang="en-US" b="1" i="1"/>
                  <a:t>p</a:t>
                </a:r>
                <a:r>
                  <a:rPr lang="en-US" baseline="-25000"/>
                  <a:t>B</a:t>
                </a:r>
                <a:r>
                  <a:rPr lang="en-US" b="1" i="1"/>
                  <a:t> + p</a:t>
                </a:r>
                <a:r>
                  <a:rPr lang="en-US" baseline="-25000"/>
                  <a:t>A</a:t>
                </a:r>
                <a:r>
                  <a:rPr lang="en-US" b="1"/>
                  <a:t>)</a:t>
                </a:r>
                <a:endParaRPr lang="en-US" baseline="-25000"/>
              </a:p>
              <a:p>
                <a:pPr lvl="1"/>
                <a:r>
                  <a:rPr lang="en-US" b="1" i="1"/>
                  <a:t> p</a:t>
                </a:r>
                <a:r>
                  <a:rPr lang="en-US" baseline="-25000"/>
                  <a:t>B</a:t>
                </a:r>
                <a:r>
                  <a:rPr lang="en-US" b="1" i="1"/>
                  <a:t> + p</a:t>
                </a:r>
                <a:r>
                  <a:rPr lang="en-US" baseline="-25000"/>
                  <a:t>A</a:t>
                </a:r>
                <a:r>
                  <a:rPr lang="en-US"/>
                  <a:t> = Constant</a:t>
                </a:r>
                <a:endParaRPr lang="en-US" baseline="-25000"/>
              </a:p>
              <a:p>
                <a:pPr lvl="1"/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5" t="-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4EC9-916D-431F-928E-07DB2460F45E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72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0AD3-B16E-4F94-AEFE-E17257ED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운동량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70994-3247-44AA-94B1-6FA9313B01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0"/>
                <a:ext cx="6062869" cy="266512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dirty="0"/>
                  <a:t>각 운동량</a:t>
                </a:r>
                <a:r>
                  <a:rPr lang="en-US" altLang="ko-KR" sz="2000" dirty="0"/>
                  <a:t>(Angular Momentum)</a:t>
                </a:r>
                <a:r>
                  <a:rPr lang="ko-KR" altLang="en-US" sz="2000" dirty="0"/>
                  <a:t>은 위치와 운동량의 벡터곱이다</a:t>
                </a:r>
                <a:r>
                  <a:rPr lang="en-US" altLang="ko-KR" sz="2000" dirty="0"/>
                  <a:t>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400" b="1" i="1" dirty="0"/>
                  <a:t>L = r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I</a:t>
                </a:r>
                <a:r>
                  <a:rPr lang="en-US" sz="2400" dirty="0"/>
                  <a:t> = </a:t>
                </a:r>
                <a:r>
                  <a:rPr lang="en-US" sz="2400" b="1" i="1" dirty="0" err="1"/>
                  <a:t>r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i="1" dirty="0"/>
                  <a:t>m</a:t>
                </a:r>
                <a:r>
                  <a:rPr lang="en-US" sz="2400" b="1" i="1" dirty="0"/>
                  <a:t>v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2000" dirty="0"/>
                  <a:t>토크</a:t>
                </a:r>
                <a:r>
                  <a:rPr lang="en-US" altLang="ko-KR" sz="2000" dirty="0"/>
                  <a:t>(Torque)</a:t>
                </a:r>
                <a:r>
                  <a:rPr lang="ko-KR" altLang="en-US" sz="2000" dirty="0"/>
                  <a:t>는 위치와 힘의 벡터 곱이다</a:t>
                </a:r>
                <a:r>
                  <a:rPr lang="en-US" altLang="ko-KR" sz="2000" dirty="0"/>
                  <a:t>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l-GR" sz="2400" b="1" i="1" dirty="0"/>
                  <a:t>τ</a:t>
                </a:r>
                <a:r>
                  <a:rPr lang="en-US" sz="2400" b="1" i="1" dirty="0"/>
                  <a:t> = r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 i="1" dirty="0"/>
                  <a:t> F = </a:t>
                </a:r>
                <a:r>
                  <a:rPr lang="en-US" sz="2400" i="1" dirty="0"/>
                  <a:t>d</a:t>
                </a:r>
                <a:r>
                  <a:rPr lang="en-US" sz="2400" b="1" i="1" dirty="0"/>
                  <a:t>L</a:t>
                </a:r>
                <a:r>
                  <a:rPr lang="en-US" sz="2400" i="1" dirty="0"/>
                  <a:t>/dt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70994-3247-44AA-94B1-6FA9313B0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0"/>
                <a:ext cx="6062869" cy="2665126"/>
              </a:xfrm>
              <a:blipFill>
                <a:blip r:embed="rId2"/>
                <a:stretch>
                  <a:fillRect l="-905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F9E08-7F3E-490A-9F80-16201FB3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B28D-17BE-4B46-B71A-5260071D9F3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64C4-197A-408F-A9D6-3ABD3819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AD069-AF1A-4DA2-8F43-864C992C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ED685-29F5-40B5-8A00-74CE62F68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906" y="253489"/>
            <a:ext cx="2685319" cy="355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10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</a:t>
            </a:r>
            <a:r>
              <a:rPr lang="en-US" altLang="ko-KR"/>
              <a:t> </a:t>
            </a:r>
            <a:r>
              <a:rPr lang="ko-KR" altLang="en-US"/>
              <a:t>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자율 비행은 프로그램으로 비행기를 조종한다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자율 비행 프로그램</a:t>
            </a:r>
            <a:endParaRPr lang="en-US" dirty="0"/>
          </a:p>
          <a:p>
            <a:pPr lvl="1"/>
            <a:r>
              <a:rPr lang="ko-KR" altLang="en-US" dirty="0"/>
              <a:t>입력</a:t>
            </a:r>
            <a:r>
              <a:rPr lang="en-US" dirty="0"/>
              <a:t> : </a:t>
            </a:r>
          </a:p>
          <a:p>
            <a:pPr lvl="2"/>
            <a:r>
              <a:rPr lang="ko-KR" altLang="en-US" dirty="0"/>
              <a:t>센서 상태 값</a:t>
            </a:r>
            <a:r>
              <a:rPr lang="en-US" dirty="0"/>
              <a:t> : GPS, </a:t>
            </a:r>
            <a:r>
              <a:rPr lang="ko-KR" altLang="en-US" dirty="0"/>
              <a:t>관성측정장치</a:t>
            </a:r>
            <a:r>
              <a:rPr lang="en-US" altLang="ko-KR" dirty="0"/>
              <a:t>(IMU)</a:t>
            </a:r>
            <a:r>
              <a:rPr lang="en-US" dirty="0"/>
              <a:t>, </a:t>
            </a:r>
            <a:r>
              <a:rPr lang="ko-KR" altLang="en-US" dirty="0"/>
              <a:t>나침반</a:t>
            </a:r>
            <a:r>
              <a:rPr lang="en-US" dirty="0"/>
              <a:t>, </a:t>
            </a:r>
            <a:r>
              <a:rPr lang="ko-KR" altLang="en-US" dirty="0"/>
              <a:t>기압계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dirty="0"/>
              <a:t>, </a:t>
            </a:r>
            <a:r>
              <a:rPr lang="ko-KR" altLang="en-US" dirty="0"/>
              <a:t>음파 탐지기</a:t>
            </a:r>
            <a:r>
              <a:rPr lang="en-US" altLang="ko-KR" dirty="0"/>
              <a:t>(Sonar)</a:t>
            </a:r>
            <a:r>
              <a:rPr lang="en-US" dirty="0"/>
              <a:t>, </a:t>
            </a:r>
          </a:p>
          <a:p>
            <a:pPr lvl="2"/>
            <a:r>
              <a:rPr lang="ko-KR" altLang="en-US" dirty="0"/>
              <a:t>목표 위치</a:t>
            </a:r>
            <a:endParaRPr lang="en-US" dirty="0"/>
          </a:p>
          <a:p>
            <a:pPr lvl="1"/>
            <a:r>
              <a:rPr lang="ko-KR" altLang="en-US" dirty="0"/>
              <a:t>출력</a:t>
            </a:r>
            <a:r>
              <a:rPr lang="en-US" dirty="0"/>
              <a:t> : </a:t>
            </a:r>
            <a:r>
              <a:rPr lang="ko-KR" altLang="en-US"/>
              <a:t>모터 속도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619EA-1C7A-4A90-884D-F7DE42417731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447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D919D-A586-412B-99F7-AEE28C90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힘과 토크 예시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2DC2F-43C4-4FFA-B205-0547E4FD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16CF-6704-4C01-8A3D-7056B2091898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9F840-3679-4E96-A851-AAA62A8E4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AAA2-C5D6-4513-8F61-377E88C1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80</a:t>
            </a:fld>
            <a:endParaRPr lang="en-US"/>
          </a:p>
        </p:txBody>
      </p:sp>
      <p:pic>
        <p:nvPicPr>
          <p:cNvPr id="1028" name="Picture 4" descr="Torque animation.gif">
            <a:extLst>
              <a:ext uri="{FF2B5EF4-FFF2-40B4-BE49-F238E27FC236}">
                <a16:creationId xmlns:a16="http://schemas.microsoft.com/office/drawing/2014/main" id="{5359C47E-A275-4FF9-A9A9-E089D2A26A2C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42" y="1620687"/>
            <a:ext cx="5693916" cy="398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6786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7427C-DCFA-46B9-B302-2CCDF036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강체 운동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58135-0CAE-4AE9-80F6-5B85C9961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강체</a:t>
            </a:r>
            <a:endParaRPr lang="en-US" altLang="ko-KR" dirty="0"/>
          </a:p>
          <a:p>
            <a:r>
              <a:rPr lang="ko-KR" altLang="en-US" dirty="0"/>
              <a:t>일과 에너지</a:t>
            </a:r>
            <a:endParaRPr lang="en-US" altLang="ko-KR" dirty="0"/>
          </a:p>
          <a:p>
            <a:r>
              <a:rPr lang="ko-KR" altLang="en-US" dirty="0"/>
              <a:t>각 운동량과 운동 에너지</a:t>
            </a:r>
            <a:endParaRPr lang="en-US" altLang="ko-KR" dirty="0"/>
          </a:p>
          <a:p>
            <a:r>
              <a:rPr lang="ko-KR" altLang="en-US" dirty="0"/>
              <a:t>관성 모멘트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7B4FC-768E-437B-90D2-4CADDEDD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C701-18FD-4DA9-8442-4D4FAEB8D1F5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2E3A0-7A7E-4B38-AF65-4D35BBBF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FF036-D34D-4717-9E84-0B84ED77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55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A522-E64C-499D-B851-DB2E4CE1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F48AA-647D-4210-86E7-DFD8D2994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87879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b="1" dirty="0"/>
              <a:t>강체</a:t>
            </a:r>
            <a:r>
              <a:rPr lang="en-US" altLang="ko-KR" dirty="0"/>
              <a:t>(</a:t>
            </a:r>
            <a:r>
              <a:rPr lang="ko-KR" altLang="en-US" dirty="0"/>
              <a:t>剛體</a:t>
            </a:r>
            <a:r>
              <a:rPr lang="en-US" altLang="ko-KR" dirty="0"/>
              <a:t>, Rigid body)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형태가 고정되어 변하지 않는 물체이다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강체는 상호간의 거리가 변하지 않는 입자들의 </a:t>
            </a:r>
            <a:r>
              <a:rPr lang="ko-KR" altLang="en-US"/>
              <a:t>집합니다</a:t>
            </a:r>
            <a:r>
              <a:rPr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강체의 진동은 고려하지 않는다</a:t>
            </a:r>
            <a:r>
              <a:rPr lang="en-US" altLang="ko-KR"/>
              <a:t>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실제 세계에서 모든 물체는 외력을 가함에 따라 조금씩 모양이나 </a:t>
            </a:r>
            <a:r>
              <a:rPr lang="ko-KR" altLang="en-US"/>
              <a:t>크기가 변형된다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/>
              <a:t>변형되는 </a:t>
            </a:r>
            <a:r>
              <a:rPr lang="ko-KR" altLang="en-US" dirty="0"/>
              <a:t>정도가 무시할 수 있을 만큼 작다면 </a:t>
            </a:r>
            <a:r>
              <a:rPr lang="ko-KR" altLang="en-US"/>
              <a:t>강체로 가정한다</a:t>
            </a:r>
            <a:r>
              <a:rPr lang="en-US" altLang="ko-KR" dirty="0"/>
              <a:t>. 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6D481-C47F-43A7-BBC3-337C996D6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C7AF-BFED-45C6-A7D7-4B92063C73E5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C21AF-CAA4-418F-B7EE-EFD1532D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C5291-29D8-44EE-8826-6DA4EFE4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22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일과 운동 에너지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9" y="1255271"/>
                <a:ext cx="8543924" cy="492169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/>
                  <a:t>물체가 </a:t>
                </a:r>
                <a:r>
                  <a:rPr lang="en-US" altLang="ko-KR"/>
                  <a:t>A</a:t>
                </a:r>
                <a:r>
                  <a:rPr lang="ko-KR" altLang="en-US"/>
                  <a:t>에서 </a:t>
                </a:r>
                <a:r>
                  <a:rPr lang="en-US" altLang="ko-KR"/>
                  <a:t>B</a:t>
                </a:r>
                <a:r>
                  <a:rPr lang="ko-KR" altLang="en-US"/>
                  <a:t>로 이동하는 동안 가해지 일은 힘</a:t>
                </a:r>
                <a:r>
                  <a:rPr lang="en-US" altLang="ko-KR"/>
                  <a:t>(</a:t>
                </a:r>
                <a:r>
                  <a:rPr lang="en-US" altLang="ko-KR" b="1" i="1"/>
                  <a:t>F</a:t>
                </a:r>
                <a:r>
                  <a:rPr lang="en-US" altLang="ko-KR"/>
                  <a:t>)</a:t>
                </a:r>
                <a:r>
                  <a:rPr lang="ko-KR" altLang="en-US"/>
                  <a:t>과 변위</a:t>
                </a:r>
                <a:r>
                  <a:rPr lang="en-US" altLang="ko-KR"/>
                  <a:t>(</a:t>
                </a:r>
                <a:r>
                  <a:rPr lang="en-US" altLang="ko-KR" i="1"/>
                  <a:t>∆</a:t>
                </a:r>
                <a:r>
                  <a:rPr lang="en-US" altLang="ko-KR" b="1" i="1"/>
                  <a:t>r</a:t>
                </a:r>
                <a:r>
                  <a:rPr lang="en-US" altLang="ko-KR"/>
                  <a:t>)</a:t>
                </a:r>
                <a:r>
                  <a:rPr lang="ko-KR" altLang="en-US"/>
                  <a:t>의 내적의 합이다</a:t>
                </a:r>
                <a:r>
                  <a:rPr lang="en-US" altLang="ko-KR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ko-KR" altLang="en-US"/>
                  <a:t>일은 운동에너지</a:t>
                </a:r>
                <a:r>
                  <a:rPr lang="en-US" altLang="ko-KR"/>
                  <a:t>(Kinetic Energy)</a:t>
                </a:r>
                <a:r>
                  <a:rPr lang="ko-KR" altLang="en-US"/>
                  <a:t>의 변화량이다</a:t>
                </a:r>
                <a:r>
                  <a:rPr lang="en-US" altLang="ko-KR"/>
                  <a:t>.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nary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2</m:t>
                        </m:r>
                      </m:sup>
                    </m:sSubSup>
                  </m:oMath>
                </a14:m>
                <a:r>
                  <a:rPr lang="en-US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:endParaRPr lang="en-US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/>
              </a:p>
              <a:p>
                <a:pPr lvl="1">
                  <a:lnSpc>
                    <a:spcPct val="110000"/>
                  </a:lnSpc>
                </a:pPr>
                <a:endParaRPr lang="en-US"/>
              </a:p>
              <a:p>
                <a:pPr>
                  <a:lnSpc>
                    <a:spcPct val="110000"/>
                  </a:lnSpc>
                </a:pPr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9" y="1255271"/>
                <a:ext cx="8543924" cy="4921692"/>
              </a:xfrm>
              <a:blipFill>
                <a:blip r:embed="rId2"/>
                <a:stretch>
                  <a:fillRect l="-999" t="-2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30E57-247B-4DE0-82E5-6F0950D87C81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83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686" y="3900881"/>
            <a:ext cx="2426317" cy="14557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033796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각 운동량와 운동 에너지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228070" cy="492169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각운동량의 정의</a:t>
                </a:r>
                <a:endParaRPr lang="en-US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b="1" dirty="0"/>
                  <a:t>L </a:t>
                </a:r>
                <a:r>
                  <a:rPr lang="en-US" dirty="0"/>
                  <a:t>=</a:t>
                </a:r>
                <a:r>
                  <a:rPr lang="en-US" b="1" dirty="0"/>
                  <a:t> r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1" dirty="0" err="1"/>
                  <a:t>p</a:t>
                </a:r>
                <a:r>
                  <a:rPr lang="en-US" dirty="0"/>
                  <a:t> = </a:t>
                </a:r>
                <a:r>
                  <a:rPr lang="en-US" b="1" dirty="0" err="1"/>
                  <a:t>r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i="1" dirty="0"/>
                  <a:t>m</a:t>
                </a:r>
                <a:r>
                  <a:rPr lang="en-US" b="1" dirty="0"/>
                  <a:t>v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강체의 각 운동량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강체의 운동 에너지</a:t>
                </a:r>
                <a:endParaRPr lang="en-US" b="1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228070" cy="4921692"/>
              </a:xfrm>
              <a:blipFill>
                <a:blip r:embed="rId2"/>
                <a:stretch>
                  <a:fillRect l="-1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A2883-5AB7-460C-A2A5-60C743B1A307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70" y="226504"/>
            <a:ext cx="2764630" cy="2776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7566359" y="3057995"/>
                <a:ext cx="177897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b="1"/>
                  <a:t>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359" y="3057995"/>
                <a:ext cx="177897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972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관성 모멘트</a:t>
            </a:r>
            <a:r>
              <a:rPr lang="en-US" altLang="ko-KR"/>
              <a:t>(Moments of Inertia)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4" cy="4921692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b="1" dirty="0"/>
                  <a:t>강체의 운동 에너지</a:t>
                </a:r>
                <a:endParaRPr lang="en-US" b="1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z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관성 모멘트</a:t>
                </a:r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i="1" dirty="0" err="1"/>
                  <a:t>I</a:t>
                </a:r>
                <a:r>
                  <a:rPr lang="en-US" i="1" baseline="-25000" dirty="0" err="1"/>
                  <a:t>z</a:t>
                </a:r>
                <a:r>
                  <a:rPr lang="en-US" dirty="0">
                    <a:ea typeface="Cambria Math" panose="020405030504060302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각 운동량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en-US" b="1" i="1" dirty="0" err="1"/>
                  <a:t>L</a:t>
                </a:r>
                <a:r>
                  <a:rPr lang="en-US" i="1" baseline="-25000" dirty="0" err="1"/>
                  <a:t>z</a:t>
                </a:r>
                <a:r>
                  <a:rPr lang="en-US" dirty="0"/>
                  <a:t> =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z</a:t>
                </a:r>
                <a:r>
                  <a:rPr lang="en-US" i="1" baseline="-25000" dirty="0"/>
                  <a:t> </a:t>
                </a:r>
                <a:r>
                  <a:rPr lang="el-GR" b="1" i="1" dirty="0"/>
                  <a:t>ω</a:t>
                </a:r>
                <a:endParaRPr lang="en-US" b="1" i="1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토크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𝐼𝑧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4" cy="4921692"/>
              </a:xfrm>
              <a:blipFill>
                <a:blip r:embed="rId2"/>
                <a:stretch>
                  <a:fillRect l="-1142" t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1AAD-F5CD-496A-9083-50CCB96133BF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85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457" y="3355596"/>
            <a:ext cx="3688138" cy="275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148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막대의 관성 모멘트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68310"/>
          </a:xfrm>
        </p:spPr>
        <p:txBody>
          <a:bodyPr/>
          <a:lstStyle/>
          <a:p>
            <a:r>
              <a:rPr lang="ko-KR" altLang="en-US"/>
              <a:t>길이 </a:t>
            </a:r>
            <a:r>
              <a:rPr lang="en-US" altLang="ko-KR" i="1"/>
              <a:t>L</a:t>
            </a:r>
            <a:r>
              <a:rPr lang="en-US" altLang="ko-KR"/>
              <a:t>, </a:t>
            </a:r>
            <a:r>
              <a:rPr lang="ko-KR" altLang="en-US"/>
              <a:t>무게 </a:t>
            </a:r>
            <a:r>
              <a:rPr lang="en-US" altLang="ko-KR" i="1"/>
              <a:t>M</a:t>
            </a:r>
            <a:r>
              <a:rPr lang="en-US" altLang="ko-KR"/>
              <a:t> </a:t>
            </a:r>
            <a:r>
              <a:rPr lang="ko-KR" altLang="en-US"/>
              <a:t>인 얇은 막대의 관성 모멘트는 아래와 같다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BF7E-0C95-4BA8-9614-8F2F76E50E74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86</a:t>
            </a:fld>
            <a:endParaRPr 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56" y="2777592"/>
            <a:ext cx="5763429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930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원반의 관성 모멘트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68310"/>
          </a:xfrm>
        </p:spPr>
        <p:txBody>
          <a:bodyPr/>
          <a:lstStyle/>
          <a:p>
            <a:r>
              <a:rPr lang="ko-KR" altLang="en-US"/>
              <a:t>반경 </a:t>
            </a:r>
            <a:r>
              <a:rPr lang="en-US" altLang="ko-KR" i="1"/>
              <a:t>R</a:t>
            </a:r>
            <a:r>
              <a:rPr lang="en-US" altLang="ko-KR"/>
              <a:t>, </a:t>
            </a:r>
            <a:r>
              <a:rPr lang="ko-KR" altLang="en-US"/>
              <a:t>무게 </a:t>
            </a:r>
            <a:r>
              <a:rPr lang="en-US" altLang="ko-KR" i="1"/>
              <a:t>M</a:t>
            </a:r>
            <a:r>
              <a:rPr lang="en-US" altLang="ko-KR"/>
              <a:t> </a:t>
            </a:r>
            <a:r>
              <a:rPr lang="ko-KR" altLang="en-US"/>
              <a:t>인 원반의 관성 모멘트는 아래와 같다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AA491-BB83-48CD-B62F-D44FD9BE62AF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87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20" y="2491310"/>
            <a:ext cx="5376809" cy="35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357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 문제</a:t>
            </a:r>
            <a:r>
              <a:rPr lang="en-US" altLang="ko-KR"/>
              <a:t>: </a:t>
            </a:r>
            <a:r>
              <a:rPr lang="ko-KR" altLang="en-US"/>
              <a:t>원통의 각가속도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6843887" cy="4921692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𝑅𝐹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</m:t>
                        </m:r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⇒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𝑚𝑅𝑎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𝑚𝑅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𝑀𝑅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6843887" cy="4921692"/>
              </a:xfrm>
              <a:blipFill>
                <a:blip r:embed="rId2"/>
                <a:stretch>
                  <a:fillRect l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622F-2CD6-4898-AD8B-6136173B8588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38" y="1640787"/>
            <a:ext cx="2490413" cy="35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78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/>
              <a:t>과제</a:t>
            </a:r>
            <a:r>
              <a:rPr lang="en-US" altLang="ko-KR"/>
              <a:t>: </a:t>
            </a:r>
            <a:r>
              <a:rPr lang="ko-KR" altLang="en-US"/>
              <a:t>원통의 각가속도</a:t>
            </a:r>
            <a:r>
              <a:rPr lang="en-US" altLang="ko-KR"/>
              <a:t>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41134" cy="2251327"/>
          </a:xfrm>
        </p:spPr>
        <p:txBody>
          <a:bodyPr/>
          <a:lstStyle/>
          <a:p>
            <a:r>
              <a:rPr lang="ko-KR" altLang="en-US"/>
              <a:t>원통 </a:t>
            </a:r>
            <a:r>
              <a:rPr lang="en-US" i="1"/>
              <a:t>M</a:t>
            </a:r>
            <a:r>
              <a:rPr lang="en-US" baseline="-25000"/>
              <a:t>1</a:t>
            </a:r>
            <a:r>
              <a:rPr lang="ko-KR" altLang="en-US"/>
              <a:t>의 축의 위치는 고정</a:t>
            </a:r>
            <a:endParaRPr lang="en-US" altLang="ko-KR"/>
          </a:p>
          <a:p>
            <a:r>
              <a:rPr lang="ko-KR" altLang="en-US"/>
              <a:t>원통 </a:t>
            </a:r>
            <a:r>
              <a:rPr lang="en-US" i="1"/>
              <a:t>M</a:t>
            </a:r>
            <a:r>
              <a:rPr lang="en-US" baseline="-25000"/>
              <a:t>2</a:t>
            </a:r>
            <a:r>
              <a:rPr lang="ko-KR" altLang="en-US"/>
              <a:t>의 축은 수직으로만 자유 낙하</a:t>
            </a:r>
            <a:r>
              <a:rPr lang="en-US" altLang="ko-KR"/>
              <a:t> </a:t>
            </a:r>
            <a:r>
              <a:rPr lang="ko-KR" altLang="en-US"/>
              <a:t>및 자유 회전</a:t>
            </a:r>
            <a:endParaRPr lang="en-US" altLang="ko-KR"/>
          </a:p>
          <a:p>
            <a:r>
              <a:rPr lang="en-US" i="1"/>
              <a:t>M</a:t>
            </a:r>
            <a:r>
              <a:rPr lang="en-US" baseline="-25000"/>
              <a:t>2</a:t>
            </a:r>
            <a:r>
              <a:rPr lang="ko-KR" altLang="en-US"/>
              <a:t>의 질량 중심의 가속도는</a:t>
            </a:r>
            <a:r>
              <a:rPr lang="en-US" altLang="ko-KR"/>
              <a:t>?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FA34-2B9C-419D-9969-3383E783F81A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921" y="2579559"/>
            <a:ext cx="2786337" cy="3776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40" y="5135199"/>
            <a:ext cx="5590098" cy="55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3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 기능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비행계획 수립 및 변경</a:t>
            </a:r>
            <a:endParaRPr lang="en-US" altLang="ko-KR"/>
          </a:p>
          <a:p>
            <a:r>
              <a:rPr lang="ko-KR" altLang="en-US"/>
              <a:t>임무계획 수립</a:t>
            </a:r>
            <a:endParaRPr lang="en-US" altLang="ko-KR"/>
          </a:p>
          <a:p>
            <a:r>
              <a:rPr lang="ko-KR" altLang="en-US"/>
              <a:t>충돌회피 </a:t>
            </a:r>
            <a:endParaRPr lang="en-US" altLang="ko-KR"/>
          </a:p>
          <a:p>
            <a:r>
              <a:rPr lang="ko-KR" altLang="en-US"/>
              <a:t>자동</a:t>
            </a:r>
            <a:r>
              <a:rPr lang="en-US" altLang="ko-KR"/>
              <a:t> </a:t>
            </a:r>
            <a:r>
              <a:rPr lang="ko-KR" altLang="en-US"/>
              <a:t>이착륙 </a:t>
            </a:r>
            <a:endParaRPr lang="en-US" altLang="ko-KR"/>
          </a:p>
          <a:p>
            <a:r>
              <a:rPr lang="ko-KR" altLang="en-US"/>
              <a:t>고장</a:t>
            </a:r>
            <a:r>
              <a:rPr lang="en-US" altLang="ko-KR"/>
              <a:t> </a:t>
            </a:r>
            <a:r>
              <a:rPr lang="ko-KR" altLang="en-US"/>
              <a:t>예측 및 진단</a:t>
            </a:r>
            <a:endParaRPr lang="en-US" altLang="ko-KR"/>
          </a:p>
          <a:p>
            <a:r>
              <a:rPr lang="ko-KR" altLang="en-US"/>
              <a:t>고장시 대체 조종 및 형상 제어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1CDA2-CF34-4B15-89F6-F5F7FECE22E6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505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982A-00AC-4117-A965-46482A01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동역학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E0BBC-5181-4288-9706-65F5A4D7F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8D35C-2E4F-401B-9DF8-25C764559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66C6E-0034-4FFA-B49C-437A68A2454F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156B8-9483-4F76-A5B6-B088736C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113BC-8A9E-40BF-883F-ECAF4717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569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F0026-B2A8-41D4-A47E-957D1F49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드론의 분류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AD4D7-0A4B-4AFC-BDB7-792CA92A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C130-6C64-4A07-86E1-2D94E2669DF0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2D0CB-9BA4-4EA0-AAF0-CBD68980E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779C7-DA43-4D33-B8DC-1EF5BB0C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91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B3F1E87-174A-4906-89E6-28995E910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20" y="1512331"/>
            <a:ext cx="9652160" cy="42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307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9936-A32F-4B18-88B7-B15565B2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Y4</a:t>
            </a:r>
            <a:r>
              <a:rPr lang="ko-KR" altLang="en-US" dirty="0"/>
              <a:t> 드론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76A5-A72E-4F6B-8C01-C8779878C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A2E0-1B99-40DA-965C-73F2FDE62A2E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326DC-C9DD-4779-A564-C41D4EE46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D00D-B0F4-40B8-8F4D-E0E57C3B4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EB395A-6EF4-423C-A2F0-79777B2D9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511" y="1324890"/>
            <a:ext cx="5490977" cy="474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832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626E-BB36-456B-8BC0-C465A7FCD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Hybrid-X </a:t>
            </a:r>
            <a:r>
              <a:rPr lang="ko-KR" altLang="en-US" dirty="0"/>
              <a:t>드론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2079B-18BD-45D3-AAE1-DD71611F4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426EB-82C1-4D7F-AF92-FA5B10CAFDAA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3C04-54AC-4D2C-80DB-18DA33274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0A43B-2A07-4089-8D4C-7ECEEA1C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93</a:t>
            </a:fld>
            <a:endParaRPr lang="en-US"/>
          </a:p>
        </p:txBody>
      </p:sp>
      <p:pic>
        <p:nvPicPr>
          <p:cNvPr id="1026" name="Picture 2" descr="xplusone">
            <a:extLst>
              <a:ext uri="{FF2B5EF4-FFF2-40B4-BE49-F238E27FC236}">
                <a16:creationId xmlns:a16="http://schemas.microsoft.com/office/drawing/2014/main" id="{6BF4DD5E-E16A-482E-8DCC-A32246DE8A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497" y="1479406"/>
            <a:ext cx="6785006" cy="447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723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615C-FB78-45BB-9708-40C02EF0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단발 고정익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2D028-0B8D-4118-8446-12FC8EA3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280A2-A9E0-423F-807B-F03D42DE6DC3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0C1FD-B512-406A-B79D-9708ABF5D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7A17-963C-4A4F-B0A3-BEE71B44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641B0-821F-42B9-8CF5-5EE8D525E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13217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프로펠러 회전 방향 </a:t>
            </a:r>
            <a:r>
              <a:rPr lang="en-US" altLang="ko-KR" dirty="0"/>
              <a:t>: </a:t>
            </a:r>
            <a:r>
              <a:rPr lang="ko-KR" altLang="en-US" dirty="0"/>
              <a:t>자동차 운전 방향과 유사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오른쪽 회전 </a:t>
            </a:r>
            <a:r>
              <a:rPr lang="en-US" altLang="ko-KR" dirty="0"/>
              <a:t>: </a:t>
            </a:r>
            <a:r>
              <a:rPr lang="ko-KR" altLang="en-US" dirty="0"/>
              <a:t>북 아메리카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왼쪽 회전 </a:t>
            </a:r>
            <a:r>
              <a:rPr lang="en-US" altLang="ko-KR" dirty="0"/>
              <a:t>: </a:t>
            </a:r>
            <a:r>
              <a:rPr lang="ko-KR" altLang="en-US" dirty="0"/>
              <a:t>영국</a:t>
            </a:r>
            <a:r>
              <a:rPr lang="en-US" altLang="ko-KR" dirty="0"/>
              <a:t>, </a:t>
            </a:r>
            <a:r>
              <a:rPr lang="ko-KR" altLang="en-US" dirty="0"/>
              <a:t>홍콩</a:t>
            </a:r>
            <a:r>
              <a:rPr lang="en-US" altLang="ko-KR" dirty="0"/>
              <a:t>, </a:t>
            </a:r>
            <a:r>
              <a:rPr lang="ko-KR" altLang="en-US" dirty="0"/>
              <a:t>인도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역사적 이유</a:t>
            </a:r>
            <a:r>
              <a:rPr lang="en-US" altLang="ko-KR" dirty="0"/>
              <a:t>: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BTW, Rolls-Royce : </a:t>
            </a:r>
            <a:r>
              <a:rPr lang="ko-KR" altLang="en-US" dirty="0"/>
              <a:t>반시계 방향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GE, P&amp;W : </a:t>
            </a:r>
            <a:r>
              <a:rPr lang="ko-KR" altLang="en-US" dirty="0"/>
              <a:t>시계 방향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기능상의 이점은 없음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03676-610A-45B5-9D0E-B839F8B1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58" y="3262405"/>
            <a:ext cx="3515216" cy="27150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03066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AF5DEB3-0B3F-4763-856A-CCA4BC848F9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: </a:t>
            </a:r>
            <a:r>
              <a:rPr lang="en-US" dirty="0"/>
              <a:t>SlipStream</a:t>
            </a:r>
            <a:r>
              <a:rPr lang="ko-KR" altLang="en-US" dirty="0"/>
              <a:t>의 </a:t>
            </a:r>
            <a:r>
              <a:rPr lang="en-US" altLang="ko-KR" dirty="0"/>
              <a:t>Force </a:t>
            </a:r>
            <a:r>
              <a:rPr lang="ko-KR" altLang="en-US" dirty="0"/>
              <a:t>설명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A34B0-CF43-4D10-840B-92579493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717A2-ACED-4252-86AD-F5E022B286F0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29204-C6BD-4D5B-90B0-0DCF507B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79F6C-F1FA-41D8-8A39-9A15200C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5918B4-A7EC-41BA-9178-03ADA210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76" y="1470269"/>
            <a:ext cx="8140682" cy="450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346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5CFE-D72B-4FEC-BB5C-C38AC0BB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쌍발 고정익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939B4-BFEA-41A6-AF7C-3CF5C0F81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212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프로펠러의 회전 방향은 전면에서 보았을 때 하트를 그리는 방향으로 회전한다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E72C3-6132-4DF2-B01C-BFAD3E41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CC7C6-CFA3-47BD-A70F-36DACD60AD09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003FC-53B2-47C9-9908-402680FEB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A2FC7-CC17-4AB3-B783-BC9F3B41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30BC82-2D45-4771-ACB5-62B80086C5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21" y="2299322"/>
            <a:ext cx="7259695" cy="399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7994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B6D8CEB-A215-4DAC-872A-7024A279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쿼드로터 설정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87497-619A-46E3-A5F9-3CB6C5A81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B06EF-1881-4DF3-A1BC-0871F4EA8692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84F67-2A8A-4115-8F27-88F3F627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A0456-014D-4631-8E73-13963EF0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1ABB9-B767-4680-A6ED-E7F076101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98" y="1653864"/>
            <a:ext cx="4691432" cy="3550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8E2AE1-05FC-4914-90A2-97181A6BBBC2}"/>
              </a:ext>
            </a:extLst>
          </p:cNvPr>
          <p:cNvSpPr txBox="1"/>
          <p:nvPr/>
        </p:nvSpPr>
        <p:spPr>
          <a:xfrm>
            <a:off x="1843456" y="5595578"/>
            <a:ext cx="215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Plus(+) Configuration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692E5F-AFEC-4F51-B94F-34472F843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63" y="2448812"/>
            <a:ext cx="2448503" cy="19603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9A846E-6EFE-462F-BABF-558C27945404}"/>
              </a:ext>
            </a:extLst>
          </p:cNvPr>
          <p:cNvSpPr txBox="1"/>
          <p:nvPr/>
        </p:nvSpPr>
        <p:spPr>
          <a:xfrm>
            <a:off x="6276663" y="5019470"/>
            <a:ext cx="16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1172166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82B4F-1E61-4D83-A973-553C9A1B5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7034" y="5610325"/>
            <a:ext cx="3734789" cy="461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( </a:t>
            </a:r>
            <a:r>
              <a:rPr lang="en-US" sz="2400" i="1" dirty="0"/>
              <a:t>n</a:t>
            </a:r>
            <a:r>
              <a:rPr lang="en-US" sz="2400" dirty="0"/>
              <a:t>  = </a:t>
            </a:r>
            <a:r>
              <a:rPr lang="ko-KR" altLang="en-US" sz="2400" dirty="0"/>
              <a:t>멀티콥터의 </a:t>
            </a:r>
            <a:r>
              <a:rPr lang="en-US" altLang="ko-KR" sz="2400" dirty="0"/>
              <a:t>arm </a:t>
            </a:r>
            <a:r>
              <a:rPr lang="ko-KR" altLang="en-US" sz="2400" dirty="0"/>
              <a:t>개수</a:t>
            </a:r>
            <a:r>
              <a:rPr lang="en-US" altLang="ko-KR" sz="2400" dirty="0"/>
              <a:t>)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07F9B-1C3E-4F21-A043-54693E86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1F21-4BFA-4BA3-BED9-1D7C1D3226E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0949B-BED3-4125-BDDF-6FF0BE1E4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3D9C3-F75B-4E4D-9173-316A9467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98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28EEF-0D84-4487-A8E2-CECE8F3E67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038" y="421582"/>
            <a:ext cx="6436377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프로펠러</a:t>
            </a:r>
            <a:r>
              <a:rPr lang="en-US" dirty="0"/>
              <a:t> </a:t>
            </a:r>
            <a:r>
              <a:rPr lang="ko-KR" altLang="en-US" dirty="0"/>
              <a:t>반경 </a:t>
            </a:r>
            <a:r>
              <a:rPr lang="en-US" dirty="0"/>
              <a:t>/ </a:t>
            </a:r>
            <a:r>
              <a:rPr lang="ko-KR" altLang="en-US" dirty="0"/>
              <a:t>기체</a:t>
            </a:r>
            <a:r>
              <a:rPr lang="en-US" dirty="0"/>
              <a:t> </a:t>
            </a:r>
            <a:r>
              <a:rPr lang="ko-KR" altLang="en-US" dirty="0"/>
              <a:t>반경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92ED4A-ECDE-42AB-9C82-1F4FDE3EE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13" y="1457556"/>
            <a:ext cx="6908360" cy="27495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7C53F2-A280-46D2-9921-478056B58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34" y="4633690"/>
            <a:ext cx="3596381" cy="69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519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F4D5-41E5-4359-8952-4A7B9066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로터 추진력과 토크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E553C1-6981-42B8-B48D-78E408C1D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420" y="1255713"/>
            <a:ext cx="7195160" cy="49212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ED384-361B-47FA-9E0B-E07D349A2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74-9035-4787-9A5B-C42573126622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1DE4-B488-4494-9696-4652A8C3D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A82CD-63B6-42F1-BE6C-406C8938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23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12676</TotalTime>
  <Words>4554</Words>
  <Application>Microsoft Office PowerPoint</Application>
  <PresentationFormat>A4 Paper (210x297 mm)</PresentationFormat>
  <Paragraphs>974</Paragraphs>
  <Slides>130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8" baseType="lpstr">
      <vt:lpstr>맑은 고딕</vt:lpstr>
      <vt:lpstr>Arial</vt:lpstr>
      <vt:lpstr>Calibri</vt:lpstr>
      <vt:lpstr>Cambria Math</vt:lpstr>
      <vt:lpstr>Castellar</vt:lpstr>
      <vt:lpstr>Consolas</vt:lpstr>
      <vt:lpstr>Times New Roman</vt:lpstr>
      <vt:lpstr>Office 테마</vt:lpstr>
      <vt:lpstr>드론 자율 비행 이론</vt:lpstr>
      <vt:lpstr>자율 비행 개요</vt:lpstr>
      <vt:lpstr>드론 멘토링 과정 목적</vt:lpstr>
      <vt:lpstr>자율 비행 기술의 역사 1</vt:lpstr>
      <vt:lpstr>자율 비행 기술의 역사 2</vt:lpstr>
      <vt:lpstr>자율 비행 기술 발전 추세</vt:lpstr>
      <vt:lpstr>한세대학교 자율 비행 역사</vt:lpstr>
      <vt:lpstr>자율 비행의 정의</vt:lpstr>
      <vt:lpstr>자율 비행의 기능</vt:lpstr>
      <vt:lpstr>자율 비행을 위한 이론적 기초</vt:lpstr>
      <vt:lpstr>이론 학습의 필요성</vt:lpstr>
      <vt:lpstr>드론 수학</vt:lpstr>
      <vt:lpstr>수학의 정의</vt:lpstr>
      <vt:lpstr>수학사 연표</vt:lpstr>
      <vt:lpstr>연습 문제</vt:lpstr>
      <vt:lpstr>수학의 기호</vt:lpstr>
      <vt:lpstr>미분, 적분</vt:lpstr>
      <vt:lpstr>미분(Derivative)</vt:lpstr>
      <vt:lpstr>적분(Integration)</vt:lpstr>
      <vt:lpstr>과제 : 구의 표면적 공식 증명</vt:lpstr>
      <vt:lpstr>구의 표면적 증명의 예(정답 아님.)</vt:lpstr>
      <vt:lpstr>집합</vt:lpstr>
      <vt:lpstr>집합(Set)</vt:lpstr>
      <vt:lpstr>집합의 예</vt:lpstr>
      <vt:lpstr>스칼라, 벡터, 행렬, 텐서</vt:lpstr>
      <vt:lpstr>스칼라, 벡터, 행렬, 텐서</vt:lpstr>
      <vt:lpstr>Scalar</vt:lpstr>
      <vt:lpstr>벡터</vt:lpstr>
      <vt:lpstr>벡터의 일반적 정의</vt:lpstr>
      <vt:lpstr>Vector의 수학적 정의</vt:lpstr>
      <vt:lpstr>Vector의 예</vt:lpstr>
      <vt:lpstr>Vector가 아닌 예</vt:lpstr>
      <vt:lpstr>벡터 물리학적 표기법</vt:lpstr>
      <vt:lpstr>벡터 수학적 표기법</vt:lpstr>
      <vt:lpstr>행렬</vt:lpstr>
      <vt:lpstr>행렬(Matrix)의 정의</vt:lpstr>
      <vt:lpstr>행렬 응용</vt:lpstr>
      <vt:lpstr>선형 방정식</vt:lpstr>
      <vt:lpstr>행렬식(Determinant) 1</vt:lpstr>
      <vt:lpstr>과제</vt:lpstr>
      <vt:lpstr>행렬식 공식 1</vt:lpstr>
      <vt:lpstr>행렬식 공식 2</vt:lpstr>
      <vt:lpstr>벡터 연산</vt:lpstr>
      <vt:lpstr>벡터 내적</vt:lpstr>
      <vt:lpstr>벡터 외적</vt:lpstr>
      <vt:lpstr>벡터 외적 공식</vt:lpstr>
      <vt:lpstr>벡터 외적 예제</vt:lpstr>
      <vt:lpstr>벡터 내적/외적</vt:lpstr>
      <vt:lpstr>벡터 외적 응용 1</vt:lpstr>
      <vt:lpstr>벡터 외적 응용 2</vt:lpstr>
      <vt:lpstr>벡터 연산 응용</vt:lpstr>
      <vt:lpstr>과제: 폴리곤 면적 구하기</vt:lpstr>
      <vt:lpstr>드론 물리학</vt:lpstr>
      <vt:lpstr>좌표계</vt:lpstr>
      <vt:lpstr>좌표계(Coordinate System)</vt:lpstr>
      <vt:lpstr>직각 좌표계(Cartesian Coordinate System)</vt:lpstr>
      <vt:lpstr>극 좌표계(Polar coordinate system)</vt:lpstr>
      <vt:lpstr>원통 좌표계(Cylindrical coordinate system)</vt:lpstr>
      <vt:lpstr>구형 좌표계(Spherical Coordinate System )</vt:lpstr>
      <vt:lpstr>타원 원통 좌표(Elliptic Cylindrical Coordinates)</vt:lpstr>
      <vt:lpstr>위치/속도/가속도</vt:lpstr>
      <vt:lpstr>위치/속도/가속도</vt:lpstr>
      <vt:lpstr>위치</vt:lpstr>
      <vt:lpstr>속도</vt:lpstr>
      <vt:lpstr>가속도</vt:lpstr>
      <vt:lpstr>연습문제: 원운동 물체의 가속도 구하기</vt:lpstr>
      <vt:lpstr>과제: 원운동 물체의 가속도 구하기</vt:lpstr>
      <vt:lpstr>뉴톤의 운동 법칙</vt:lpstr>
      <vt:lpstr>1. 관성의 법칙</vt:lpstr>
      <vt:lpstr>2. 힘과 가속도</vt:lpstr>
      <vt:lpstr>3. 작용/반작용</vt:lpstr>
      <vt:lpstr>연습 문제</vt:lpstr>
      <vt:lpstr>연습 문제</vt:lpstr>
      <vt:lpstr>연습 문제</vt:lpstr>
      <vt:lpstr>과제</vt:lpstr>
      <vt:lpstr>모멘텀</vt:lpstr>
      <vt:lpstr>운동량(Linear Momentum)</vt:lpstr>
      <vt:lpstr>운동량 보존 법칙</vt:lpstr>
      <vt:lpstr>각 운동량</vt:lpstr>
      <vt:lpstr>힘과 토크 예시</vt:lpstr>
      <vt:lpstr>강체 운동</vt:lpstr>
      <vt:lpstr>강체</vt:lpstr>
      <vt:lpstr>일과 운동 에너지</vt:lpstr>
      <vt:lpstr>각 운동량와 운동 에너지</vt:lpstr>
      <vt:lpstr>관성 모멘트(Moments of Inertia)</vt:lpstr>
      <vt:lpstr>막대의 관성 모멘트</vt:lpstr>
      <vt:lpstr>원반의 관성 모멘트</vt:lpstr>
      <vt:lpstr>연습 문제: 원통의 각가속도</vt:lpstr>
      <vt:lpstr>과제: 원통의 각가속도 </vt:lpstr>
      <vt:lpstr>드론 동역학</vt:lpstr>
      <vt:lpstr>드론의 분류</vt:lpstr>
      <vt:lpstr>Y4 드론</vt:lpstr>
      <vt:lpstr>Hybrid-X 드론</vt:lpstr>
      <vt:lpstr>단발 고정익</vt:lpstr>
      <vt:lpstr>과제: SlipStream의 Force 설명</vt:lpstr>
      <vt:lpstr>쌍발 고정익</vt:lpstr>
      <vt:lpstr>쿼드로터 설정</vt:lpstr>
      <vt:lpstr>프로펠러 반경 / 기체 반경</vt:lpstr>
      <vt:lpstr>로터 추진력과 토크</vt:lpstr>
      <vt:lpstr>과제 : Forces on a copter</vt:lpstr>
      <vt:lpstr>Forces on a copter</vt:lpstr>
      <vt:lpstr>프로펠러 추진력 ½ </vt:lpstr>
      <vt:lpstr>프로펠러 추진력 2/2 </vt:lpstr>
      <vt:lpstr>프로펠러 추진력과 토코</vt:lpstr>
      <vt:lpstr>쿼드로터 추진력과 토크</vt:lpstr>
      <vt:lpstr>추진력 토크 행렬</vt:lpstr>
      <vt:lpstr>드론 제어</vt:lpstr>
      <vt:lpstr>Roll/Pitch/Yaw</vt:lpstr>
      <vt:lpstr>Quadcopter 제어</vt:lpstr>
      <vt:lpstr>드론 Hover 상태</vt:lpstr>
      <vt:lpstr>드론 상하 이동</vt:lpstr>
      <vt:lpstr>드론 Yaw</vt:lpstr>
      <vt:lpstr>드론 Roll</vt:lpstr>
      <vt:lpstr>PowerPoint Presentation</vt:lpstr>
      <vt:lpstr>드론 조립</vt:lpstr>
      <vt:lpstr>드론 전자 장비 주파수</vt:lpstr>
      <vt:lpstr>드론 전자 장비 주파수</vt:lpstr>
      <vt:lpstr>드론 조립 예 1</vt:lpstr>
      <vt:lpstr>드론 조립 예</vt:lpstr>
      <vt:lpstr>끝.</vt:lpstr>
      <vt:lpstr>PowerPoint Presentation</vt:lpstr>
      <vt:lpstr>PowerPoint Presentation</vt:lpstr>
      <vt:lpstr>전기</vt:lpstr>
      <vt:lpstr>전원 직렬 연결</vt:lpstr>
      <vt:lpstr>전원 병렬 연결</vt:lpstr>
      <vt:lpstr>드론 개요</vt:lpstr>
      <vt:lpstr>드론의 응용 분야</vt:lpstr>
      <vt:lpstr>드론의 특성</vt:lpstr>
      <vt:lpstr>GPS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sun above</cp:lastModifiedBy>
  <cp:revision>2188</cp:revision>
  <dcterms:created xsi:type="dcterms:W3CDTF">2018-03-04T04:23:51Z</dcterms:created>
  <dcterms:modified xsi:type="dcterms:W3CDTF">2019-08-23T23:20:27Z</dcterms:modified>
</cp:coreProperties>
</file>